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Lst>
  <p:notesMasterIdLst>
    <p:notesMasterId r:id="rId72"/>
  </p:notesMasterIdLst>
  <p:sldIdLst>
    <p:sldId id="283" r:id="rId3"/>
    <p:sldId id="275" r:id="rId4"/>
    <p:sldId id="276" r:id="rId5"/>
    <p:sldId id="298" r:id="rId6"/>
    <p:sldId id="299" r:id="rId7"/>
    <p:sldId id="300" r:id="rId8"/>
    <p:sldId id="301" r:id="rId9"/>
    <p:sldId id="263" r:id="rId10"/>
    <p:sldId id="262" r:id="rId11"/>
    <p:sldId id="279" r:id="rId12"/>
    <p:sldId id="266" r:id="rId13"/>
    <p:sldId id="286" r:id="rId14"/>
    <p:sldId id="261" r:id="rId15"/>
    <p:sldId id="295" r:id="rId16"/>
    <p:sldId id="296" r:id="rId17"/>
    <p:sldId id="297" r:id="rId18"/>
    <p:sldId id="292" r:id="rId19"/>
    <p:sldId id="293" r:id="rId20"/>
    <p:sldId id="294" r:id="rId21"/>
    <p:sldId id="328" r:id="rId22"/>
    <p:sldId id="287" r:id="rId23"/>
    <p:sldId id="285" r:id="rId24"/>
    <p:sldId id="272" r:id="rId25"/>
    <p:sldId id="288" r:id="rId26"/>
    <p:sldId id="258" r:id="rId27"/>
    <p:sldId id="289" r:id="rId28"/>
    <p:sldId id="302" r:id="rId29"/>
    <p:sldId id="303" r:id="rId30"/>
    <p:sldId id="290" r:id="rId31"/>
    <p:sldId id="317" r:id="rId32"/>
    <p:sldId id="329" r:id="rId33"/>
    <p:sldId id="333" r:id="rId34"/>
    <p:sldId id="332" r:id="rId35"/>
    <p:sldId id="331" r:id="rId36"/>
    <p:sldId id="291" r:id="rId37"/>
    <p:sldId id="335" r:id="rId38"/>
    <p:sldId id="281" r:id="rId39"/>
    <p:sldId id="334" r:id="rId40"/>
    <p:sldId id="318" r:id="rId41"/>
    <p:sldId id="319" r:id="rId42"/>
    <p:sldId id="320" r:id="rId43"/>
    <p:sldId id="321" r:id="rId44"/>
    <p:sldId id="322" r:id="rId45"/>
    <p:sldId id="264" r:id="rId46"/>
    <p:sldId id="265" r:id="rId47"/>
    <p:sldId id="325" r:id="rId48"/>
    <p:sldId id="323" r:id="rId49"/>
    <p:sldId id="324"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26" r:id="rId63"/>
    <p:sldId id="330" r:id="rId64"/>
    <p:sldId id="282" r:id="rId65"/>
    <p:sldId id="327" r:id="rId66"/>
    <p:sldId id="284" r:id="rId67"/>
    <p:sldId id="260" r:id="rId68"/>
    <p:sldId id="278" r:id="rId69"/>
    <p:sldId id="273" r:id="rId70"/>
    <p:sldId id="274"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0B14C20-79AA-4378-9B29-16A2D3827EEA}">
          <p14:sldIdLst>
            <p14:sldId id="283"/>
            <p14:sldId id="275"/>
            <p14:sldId id="276"/>
            <p14:sldId id="298"/>
            <p14:sldId id="299"/>
            <p14:sldId id="300"/>
            <p14:sldId id="301"/>
            <p14:sldId id="263"/>
            <p14:sldId id="262"/>
            <p14:sldId id="279"/>
            <p14:sldId id="266"/>
            <p14:sldId id="286"/>
          </p14:sldIdLst>
        </p14:section>
        <p14:section name="Windows" id="{2F2EA664-3DDC-4722-801B-7E0773595D28}">
          <p14:sldIdLst>
            <p14:sldId id="261"/>
            <p14:sldId id="295"/>
            <p14:sldId id="296"/>
            <p14:sldId id="297"/>
          </p14:sldIdLst>
        </p14:section>
        <p14:section name="Why" id="{A1835650-CB44-4AED-A41A-D3BDBA2ADE6E}">
          <p14:sldIdLst>
            <p14:sldId id="292"/>
            <p14:sldId id="293"/>
            <p14:sldId id="294"/>
          </p14:sldIdLst>
        </p14:section>
        <p14:section name="Docker specifics" id="{F9C7A6CA-EC31-4D59-A25D-7B3A20E46F43}">
          <p14:sldIdLst>
            <p14:sldId id="328"/>
            <p14:sldId id="287"/>
            <p14:sldId id="285"/>
            <p14:sldId id="272"/>
            <p14:sldId id="288"/>
          </p14:sldIdLst>
        </p14:section>
        <p14:section name="create your own" id="{BC5829B0-92BA-443B-BE2A-6A0A7CD4D184}">
          <p14:sldIdLst>
            <p14:sldId id="258"/>
            <p14:sldId id="289"/>
            <p14:sldId id="302"/>
            <p14:sldId id="303"/>
            <p14:sldId id="290"/>
          </p14:sldIdLst>
        </p14:section>
        <p14:section name="Deploy" id="{468F4FE3-3927-4B68-A440-E534997C1D36}">
          <p14:sldIdLst>
            <p14:sldId id="317"/>
            <p14:sldId id="329"/>
            <p14:sldId id="333"/>
            <p14:sldId id="332"/>
            <p14:sldId id="331"/>
            <p14:sldId id="291"/>
          </p14:sldIdLst>
        </p14:section>
        <p14:section name="Orchestration" id="{BE39AE60-1EC1-4D9D-99A8-93524C9305A1}">
          <p14:sldIdLst>
            <p14:sldId id="335"/>
            <p14:sldId id="281"/>
            <p14:sldId id="334"/>
            <p14:sldId id="318"/>
            <p14:sldId id="319"/>
            <p14:sldId id="320"/>
            <p14:sldId id="321"/>
            <p14:sldId id="322"/>
            <p14:sldId id="264"/>
            <p14:sldId id="265"/>
            <p14:sldId id="325"/>
            <p14:sldId id="323"/>
            <p14:sldId id="324"/>
          </p14:sldIdLst>
        </p14:section>
        <p14:section name="Conclusion" id="{92D1BB3E-DEE8-4C22-AA97-0AA9500832D1}">
          <p14:sldIdLst>
            <p14:sldId id="304"/>
            <p14:sldId id="305"/>
            <p14:sldId id="306"/>
            <p14:sldId id="307"/>
            <p14:sldId id="308"/>
            <p14:sldId id="309"/>
            <p14:sldId id="310"/>
            <p14:sldId id="311"/>
            <p14:sldId id="312"/>
            <p14:sldId id="313"/>
            <p14:sldId id="314"/>
            <p14:sldId id="315"/>
          </p14:sldIdLst>
        </p14:section>
        <p14:section name="Resources" id="{B1435DD6-4C82-4AC2-AC71-6E316F3A5123}">
          <p14:sldIdLst>
            <p14:sldId id="326"/>
            <p14:sldId id="330"/>
            <p14:sldId id="282"/>
            <p14:sldId id="327"/>
            <p14:sldId id="284"/>
            <p14:sldId id="260"/>
            <p14:sldId id="278"/>
            <p14:sldId id="273"/>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B652E7-5CDB-47E3-9637-FE89C26102FB}" v="157" dt="2017-03-02T20:32:16.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4" autoAdjust="0"/>
    <p:restoredTop sz="61671" autoAdjust="0"/>
  </p:normalViewPr>
  <p:slideViewPr>
    <p:cSldViewPr snapToGrid="0">
      <p:cViewPr varScale="1">
        <p:scale>
          <a:sx n="100" d="100"/>
          <a:sy n="100" d="100"/>
        </p:scale>
        <p:origin x="43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A27DC-8494-497F-A96D-415FCA9839C3}" type="datetimeFigureOut">
              <a:rPr lang="en-US" smtClean="0"/>
              <a:t>3/2/2017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56F184-D0DE-4EA4-92F0-32FB0A945ECB}" type="slidenum">
              <a:rPr lang="en-US" smtClean="0"/>
              <a:t>‹#›</a:t>
            </a:fld>
            <a:endParaRPr lang="en-US"/>
          </a:p>
        </p:txBody>
      </p:sp>
    </p:spTree>
    <p:extLst>
      <p:ext uri="{BB962C8B-B14F-4D97-AF65-F5344CB8AC3E}">
        <p14:creationId xmlns:p14="http://schemas.microsoft.com/office/powerpoint/2010/main" val="2762898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registry.hub.docker.com/u/microsoft/aspne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docker.com/registry"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github.com/docker/distribution"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service-fabric/service-fabric-deploy-existing-app" TargetMode="External"/><Relationship Id="rId7" Type="http://schemas.openxmlformats.org/officeDocument/2006/relationships/hyperlink" Target="https://docs.microsoft.com/en-us/azure/service-fabric/service-fabric-reliable-services-introduction"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docs.microsoft.com/en-us/azure/service-fabric/service-fabric-deploy-container-linux" TargetMode="External"/><Relationship Id="rId5" Type="http://schemas.openxmlformats.org/officeDocument/2006/relationships/hyperlink" Target="https://docs.microsoft.com/en-us/azure/service-fabric/service-fabric-deploy-container" TargetMode="External"/><Relationship Id="rId4" Type="http://schemas.openxmlformats.org/officeDocument/2006/relationships/hyperlink" Target="https://docs.microsoft.com/en-us/azure/service-fabric/service-fabric-reliable-actors-get-started-java"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Going to take you back to a time before shipping standards were in place.</a:t>
            </a:r>
          </a:p>
          <a:p>
            <a:endParaRPr lang="en-US" dirty="0"/>
          </a:p>
        </p:txBody>
      </p:sp>
      <p:sp>
        <p:nvSpPr>
          <p:cNvPr id="4" name="Slide Number Placeholder 3"/>
          <p:cNvSpPr>
            <a:spLocks noGrp="1"/>
          </p:cNvSpPr>
          <p:nvPr>
            <p:ph type="sldNum" sz="quarter" idx="10"/>
          </p:nvPr>
        </p:nvSpPr>
        <p:spPr/>
        <p:txBody>
          <a:bodyPr/>
          <a:lstStyle/>
          <a:p>
            <a:fld id="{049FF3F6-9514-49DB-B4E0-36282C24B9D3}" type="slidenum">
              <a:rPr lang="en-US" smtClean="0"/>
              <a:t>1</a:t>
            </a:fld>
            <a:endParaRPr lang="en-US"/>
          </a:p>
        </p:txBody>
      </p:sp>
    </p:spTree>
    <p:extLst>
      <p:ext uri="{BB962C8B-B14F-4D97-AF65-F5344CB8AC3E}">
        <p14:creationId xmlns:p14="http://schemas.microsoft.com/office/powerpoint/2010/main" val="1365030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10</a:t>
            </a:fld>
            <a:endParaRPr lang="en-US"/>
          </a:p>
        </p:txBody>
      </p:sp>
    </p:spTree>
    <p:extLst>
      <p:ext uri="{BB962C8B-B14F-4D97-AF65-F5344CB8AC3E}">
        <p14:creationId xmlns:p14="http://schemas.microsoft.com/office/powerpoint/2010/main" val="3997038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Namespaces and </a:t>
            </a:r>
            <a:r>
              <a:rPr lang="en-US" sz="1200" kern="1200" dirty="0" err="1">
                <a:solidFill>
                  <a:schemeClr val="tx1"/>
                </a:solidFill>
                <a:effectLst/>
                <a:latin typeface="+mn-lt"/>
                <a:ea typeface="+mn-ea"/>
                <a:cs typeface="+mn-cs"/>
              </a:rPr>
              <a:t>cnames</a:t>
            </a:r>
            <a:r>
              <a:rPr lang="en-US" sz="1200" kern="1200" dirty="0">
                <a:solidFill>
                  <a:schemeClr val="tx1"/>
                </a:solidFill>
                <a:effectLst/>
                <a:latin typeface="+mn-lt"/>
                <a:ea typeface="+mn-ea"/>
                <a:cs typeface="+mn-cs"/>
              </a:rPr>
              <a:t>. If you look through the source of </a:t>
            </a:r>
            <a:r>
              <a:rPr lang="en-US" sz="1200" kern="1200" dirty="0" err="1">
                <a:solidFill>
                  <a:schemeClr val="tx1"/>
                </a:solidFill>
                <a:effectLst/>
                <a:latin typeface="+mn-lt"/>
                <a:ea typeface="+mn-ea"/>
                <a:cs typeface="+mn-cs"/>
              </a:rPr>
              <a:t>linux</a:t>
            </a:r>
            <a:r>
              <a:rPr lang="en-US" sz="1200" kern="1200" dirty="0">
                <a:solidFill>
                  <a:schemeClr val="tx1"/>
                </a:solidFill>
                <a:effectLst/>
                <a:latin typeface="+mn-lt"/>
                <a:ea typeface="+mn-ea"/>
                <a:cs typeface="+mn-cs"/>
              </a:rPr>
              <a:t> you will not see the word container as we use it for this </a:t>
            </a:r>
            <a:r>
              <a:rPr lang="en-US" sz="1200" kern="1200" dirty="0" err="1">
                <a:solidFill>
                  <a:schemeClr val="tx1"/>
                </a:solidFill>
                <a:effectLst/>
                <a:latin typeface="+mn-lt"/>
                <a:ea typeface="+mn-ea"/>
                <a:cs typeface="+mn-cs"/>
              </a:rPr>
              <a:t>techonology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Cnames</a:t>
            </a:r>
            <a:r>
              <a:rPr lang="en-US" sz="1200" kern="1200" dirty="0">
                <a:solidFill>
                  <a:schemeClr val="tx1"/>
                </a:solidFill>
                <a:effectLst/>
                <a:latin typeface="+mn-lt"/>
                <a:ea typeface="+mn-ea"/>
                <a:cs typeface="+mn-cs"/>
              </a:rPr>
              <a:t> limit resources</a:t>
            </a:r>
          </a:p>
          <a:p>
            <a:r>
              <a:rPr lang="en-US" sz="1200" kern="1200" dirty="0">
                <a:solidFill>
                  <a:schemeClr val="tx1"/>
                </a:solidFill>
                <a:effectLst/>
                <a:latin typeface="+mn-lt"/>
                <a:ea typeface="+mn-ea"/>
                <a:cs typeface="+mn-cs"/>
              </a:rPr>
              <a:t>Namespaces change world view of the container by making them seem like they are the only one.</a:t>
            </a:r>
          </a:p>
          <a:p>
            <a:endParaRPr lang="en-US" dirty="0"/>
          </a:p>
          <a:p>
            <a:endParaRPr lang="en-US" dirty="0"/>
          </a:p>
          <a:p>
            <a:r>
              <a:rPr lang="en-US" dirty="0" err="1"/>
              <a:t>Comon</a:t>
            </a:r>
            <a:r>
              <a:rPr lang="en-US" dirty="0"/>
              <a:t> already…. Show me </a:t>
            </a:r>
            <a:r>
              <a:rPr lang="en-US" dirty="0" err="1"/>
              <a:t>docker</a:t>
            </a:r>
            <a:endParaRPr lang="en-US" dirty="0"/>
          </a:p>
        </p:txBody>
      </p:sp>
      <p:sp>
        <p:nvSpPr>
          <p:cNvPr id="6" name="Date Placeholder 5"/>
          <p:cNvSpPr>
            <a:spLocks noGrp="1"/>
          </p:cNvSpPr>
          <p:nvPr>
            <p:ph type="dt" idx="12"/>
          </p:nvPr>
        </p:nvSpPr>
        <p:spPr/>
        <p:txBody>
          <a:bodyPr/>
          <a:lstStyle/>
          <a:p>
            <a:fld id="{97EC2E71-BC3B-49B8-B2BF-93DCC9B91A9A}" type="datetime1">
              <a:rPr lang="en-US" smtClean="0"/>
              <a:t>3/2/2017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96911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a:t>
            </a:r>
            <a:r>
              <a:rPr lang="en-US" dirty="0" err="1"/>
              <a:t>docker’s</a:t>
            </a:r>
            <a:r>
              <a:rPr lang="en-US" dirty="0"/>
              <a:t> logo makes sense to you now.</a:t>
            </a:r>
          </a:p>
        </p:txBody>
      </p:sp>
      <p:sp>
        <p:nvSpPr>
          <p:cNvPr id="4" name="Slide Number Placeholder 3"/>
          <p:cNvSpPr>
            <a:spLocks noGrp="1"/>
          </p:cNvSpPr>
          <p:nvPr>
            <p:ph type="sldNum" sz="quarter" idx="10"/>
          </p:nvPr>
        </p:nvSpPr>
        <p:spPr/>
        <p:txBody>
          <a:bodyPr/>
          <a:lstStyle/>
          <a:p>
            <a:fld id="{A456F184-D0DE-4EA4-92F0-32FB0A945ECB}" type="slidenum">
              <a:rPr lang="en-US" smtClean="0"/>
              <a:t>12</a:t>
            </a:fld>
            <a:endParaRPr lang="en-US"/>
          </a:p>
        </p:txBody>
      </p:sp>
    </p:spTree>
    <p:extLst>
      <p:ext uri="{BB962C8B-B14F-4D97-AF65-F5344CB8AC3E}">
        <p14:creationId xmlns:p14="http://schemas.microsoft.com/office/powerpoint/2010/main" val="2431505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13</a:t>
            </a:fld>
            <a:endParaRPr lang="en-US"/>
          </a:p>
        </p:txBody>
      </p:sp>
    </p:spTree>
    <p:extLst>
      <p:ext uri="{BB962C8B-B14F-4D97-AF65-F5344CB8AC3E}">
        <p14:creationId xmlns:p14="http://schemas.microsoft.com/office/powerpoint/2010/main" val="1089614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268036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82121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3/2/2017 3:43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6318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590590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Reporducibility</a:t>
            </a:r>
            <a:endParaRPr lang="en-US" dirty="0"/>
          </a:p>
          <a:p>
            <a:r>
              <a:rPr lang="en-US" dirty="0" err="1"/>
              <a:t>Immutabliy</a:t>
            </a:r>
            <a:endParaRPr lang="en-US" dirty="0"/>
          </a:p>
          <a:p>
            <a:r>
              <a:rPr lang="en-US" dirty="0"/>
              <a:t>On an cloud</a:t>
            </a:r>
          </a:p>
          <a:p>
            <a:endParaRPr lang="en-US" dirty="0"/>
          </a:p>
          <a:p>
            <a:r>
              <a:rPr lang="en-US" dirty="0" err="1"/>
              <a:t>Scalablitliy</a:t>
            </a:r>
            <a:endParaRPr lang="en-US" dirty="0"/>
          </a:p>
          <a:p>
            <a:r>
              <a:rPr lang="en-US" dirty="0"/>
              <a:t>Reduced costs - </a:t>
            </a:r>
            <a:r>
              <a:rPr lang="en-US" dirty="0" err="1"/>
              <a:t>desinity</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960775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3/2/2017 3:43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23042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take you back to a time before shipping standards were in place.</a:t>
            </a:r>
          </a:p>
          <a:p>
            <a:endParaRPr lang="en-US" dirty="0"/>
          </a:p>
          <a:p>
            <a:r>
              <a:rPr lang="en-US" dirty="0"/>
              <a:t>Everything was loaded individual.  Took lots of man power.  Items would get mixed and matched.  Items would be all over the ship.</a:t>
            </a:r>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7966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023754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more to this but for now that is all you need to know.</a:t>
            </a:r>
          </a:p>
          <a:p>
            <a:endParaRPr lang="en-US" dirty="0"/>
          </a:p>
          <a:p>
            <a:r>
              <a:rPr lang="en-US" dirty="0"/>
              <a:t>Think: objects are instantiation of class.  Containers are instances </a:t>
            </a:r>
            <a:r>
              <a:rPr lang="en-US"/>
              <a:t>of images.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3/2/2017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34102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Interactive and </a:t>
            </a:r>
            <a:r>
              <a:rPr lang="en-US" dirty="0" err="1"/>
              <a:t>telly</a:t>
            </a:r>
            <a:r>
              <a:rPr lang="en-US" dirty="0"/>
              <a:t> type attached to it.</a:t>
            </a:r>
          </a:p>
        </p:txBody>
      </p:sp>
      <p:sp>
        <p:nvSpPr>
          <p:cNvPr id="4" name="Slide Number Placeholder 3"/>
          <p:cNvSpPr>
            <a:spLocks noGrp="1"/>
          </p:cNvSpPr>
          <p:nvPr>
            <p:ph type="sldNum" sz="quarter" idx="10"/>
          </p:nvPr>
        </p:nvSpPr>
        <p:spPr/>
        <p:txBody>
          <a:bodyPr/>
          <a:lstStyle/>
          <a:p>
            <a:fld id="{A456F184-D0DE-4EA4-92F0-32FB0A945ECB}" type="slidenum">
              <a:rPr lang="en-US" smtClean="0"/>
              <a:t>22</a:t>
            </a:fld>
            <a:endParaRPr lang="en-US"/>
          </a:p>
        </p:txBody>
      </p:sp>
    </p:spTree>
    <p:extLst>
      <p:ext uri="{BB962C8B-B14F-4D97-AF65-F5344CB8AC3E}">
        <p14:creationId xmlns:p14="http://schemas.microsoft.com/office/powerpoint/2010/main" val="2293455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3/2/2017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959433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Docker run hello-world</a:t>
            </a:r>
          </a:p>
          <a:p>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run -it </a:t>
            </a:r>
            <a:r>
              <a:rPr lang="en-US" sz="1200" kern="1200" dirty="0" err="1">
                <a:solidFill>
                  <a:schemeClr val="tx1"/>
                </a:solidFill>
                <a:effectLst/>
                <a:latin typeface="+mn-lt"/>
                <a:ea typeface="+mn-ea"/>
                <a:cs typeface="+mn-cs"/>
              </a:rPr>
              <a:t>ubuntu</a:t>
            </a:r>
            <a:r>
              <a:rPr lang="en-US" sz="1200" kern="1200" dirty="0">
                <a:solidFill>
                  <a:schemeClr val="tx1"/>
                </a:solidFill>
                <a:effectLst/>
                <a:latin typeface="+mn-lt"/>
                <a:ea typeface="+mn-ea"/>
                <a:cs typeface="+mn-cs"/>
              </a:rPr>
              <a:t> /bin/bash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Docker start –I &lt;</a:t>
            </a:r>
            <a:r>
              <a:rPr lang="en-US" sz="1200" kern="1200" dirty="0" err="1">
                <a:solidFill>
                  <a:schemeClr val="tx1"/>
                </a:solidFill>
                <a:effectLst/>
                <a:latin typeface="+mn-lt"/>
                <a:ea typeface="+mn-ea"/>
                <a:cs typeface="+mn-cs"/>
              </a:rPr>
              <a:t>conainter</a:t>
            </a:r>
            <a:r>
              <a:rPr lang="en-US" sz="1200" kern="1200" dirty="0">
                <a:solidFill>
                  <a:schemeClr val="tx1"/>
                </a:solidFill>
                <a:effectLst/>
                <a:latin typeface="+mn-lt"/>
                <a:ea typeface="+mn-ea"/>
                <a:cs typeface="+mn-cs"/>
              </a:rPr>
              <a:t> id&gt;</a:t>
            </a:r>
          </a:p>
          <a:p>
            <a:r>
              <a:rPr lang="en-US" sz="1200" kern="1200" dirty="0">
                <a:solidFill>
                  <a:schemeClr val="tx1"/>
                </a:solidFill>
                <a:effectLst/>
                <a:latin typeface="+mn-lt"/>
                <a:ea typeface="+mn-ea"/>
                <a:cs typeface="+mn-cs"/>
              </a:rPr>
              <a:t>Docker commit &lt;container id&gt; sample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for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in {1..20}; do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run -d -p 80 </a:t>
            </a:r>
            <a:r>
              <a:rPr lang="en-US" sz="1200" kern="1200" dirty="0" err="1">
                <a:solidFill>
                  <a:schemeClr val="tx1"/>
                </a:solidFill>
                <a:effectLst/>
                <a:latin typeface="+mn-lt"/>
                <a:ea typeface="+mn-ea"/>
                <a:cs typeface="+mn-cs"/>
              </a:rPr>
              <a:t>tutum</a:t>
            </a:r>
            <a:r>
              <a:rPr lang="en-US" sz="1200" kern="1200" dirty="0">
                <a:solidFill>
                  <a:schemeClr val="tx1"/>
                </a:solidFill>
                <a:effectLst/>
                <a:latin typeface="+mn-lt"/>
                <a:ea typeface="+mn-ea"/>
                <a:cs typeface="+mn-cs"/>
              </a:rPr>
              <a:t>/hello-world; done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stop $(</a:t>
            </a:r>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ps</a:t>
            </a:r>
            <a:r>
              <a:rPr lang="en-US" sz="1200" kern="1200" dirty="0">
                <a:solidFill>
                  <a:schemeClr val="tx1"/>
                </a:solidFill>
                <a:effectLst/>
                <a:latin typeface="+mn-lt"/>
                <a:ea typeface="+mn-ea"/>
                <a:cs typeface="+mn-cs"/>
              </a:rPr>
              <a:t> -q)</a:t>
            </a:r>
          </a:p>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24</a:t>
            </a:fld>
            <a:endParaRPr lang="en-US"/>
          </a:p>
        </p:txBody>
      </p:sp>
    </p:spTree>
    <p:extLst>
      <p:ext uri="{BB962C8B-B14F-4D97-AF65-F5344CB8AC3E}">
        <p14:creationId xmlns:p14="http://schemas.microsoft.com/office/powerpoint/2010/main" val="2217360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make these images and give commands and get files on to the containers?</a:t>
            </a:r>
          </a:p>
          <a:p>
            <a:endParaRPr lang="en-US" dirty="0"/>
          </a:p>
          <a:p>
            <a:r>
              <a:rPr lang="en-US" sz="1200" b="0" i="0" kern="1200" dirty="0">
                <a:solidFill>
                  <a:schemeClr val="tx1"/>
                </a:solidFill>
                <a:effectLst/>
                <a:latin typeface="+mn-lt"/>
                <a:ea typeface="+mn-ea"/>
                <a:cs typeface="+mn-cs"/>
              </a:rPr>
              <a:t> The first </a:t>
            </a:r>
            <a:r>
              <a:rPr lang="en-US" dirty="0"/>
              <a:t>FROM</a:t>
            </a:r>
            <a:r>
              <a:rPr lang="en-US" sz="1200" b="0" i="0" kern="1200" dirty="0">
                <a:solidFill>
                  <a:schemeClr val="tx1"/>
                </a:solidFill>
                <a:effectLst/>
                <a:latin typeface="+mn-lt"/>
                <a:ea typeface="+mn-ea"/>
                <a:cs typeface="+mn-cs"/>
              </a:rPr>
              <a:t> line tells Docker that we will use the </a:t>
            </a:r>
            <a:r>
              <a:rPr lang="en-US" sz="1200" b="0" i="0" u="none" strike="noStrike" kern="1200" dirty="0">
                <a:solidFill>
                  <a:schemeClr val="tx1"/>
                </a:solidFill>
                <a:effectLst/>
                <a:latin typeface="+mn-lt"/>
                <a:ea typeface="+mn-ea"/>
                <a:cs typeface="+mn-cs"/>
                <a:hlinkClick r:id="rId3"/>
              </a:rPr>
              <a:t>official ASP.NET image</a:t>
            </a:r>
            <a:r>
              <a:rPr lang="en-US" sz="1200" b="0" i="0" kern="1200" dirty="0">
                <a:solidFill>
                  <a:schemeClr val="tx1"/>
                </a:solidFill>
                <a:effectLst/>
                <a:latin typeface="+mn-lt"/>
                <a:ea typeface="+mn-ea"/>
                <a:cs typeface="+mn-cs"/>
              </a:rPr>
              <a:t> on Docker Hub as our base image.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dirty="0"/>
              <a:t>COPY</a:t>
            </a:r>
            <a:r>
              <a:rPr lang="en-US" sz="1200" b="0" i="0" kern="1200" dirty="0">
                <a:solidFill>
                  <a:schemeClr val="tx1"/>
                </a:solidFill>
                <a:effectLst/>
                <a:latin typeface="+mn-lt"/>
                <a:ea typeface="+mn-ea"/>
                <a:cs typeface="+mn-cs"/>
              </a:rPr>
              <a:t> line tells Docker that we will copy contents of this folder (</a:t>
            </a:r>
            <a:r>
              <a:rPr lang="en-US" dirty="0"/>
              <a:t>.</a:t>
            </a:r>
            <a:r>
              <a:rPr lang="en-US" sz="1200" b="0" i="0" kern="1200" dirty="0">
                <a:solidFill>
                  <a:schemeClr val="tx1"/>
                </a:solidFill>
                <a:effectLst/>
                <a:latin typeface="+mn-lt"/>
                <a:ea typeface="+mn-ea"/>
                <a:cs typeface="+mn-cs"/>
              </a:rPr>
              <a:t>) to the </a:t>
            </a:r>
            <a:r>
              <a:rPr lang="en-US" dirty="0"/>
              <a:t>/app</a:t>
            </a:r>
            <a:r>
              <a:rPr lang="en-US" sz="1200" b="0" i="0" kern="1200" dirty="0">
                <a:solidFill>
                  <a:schemeClr val="tx1"/>
                </a:solidFill>
                <a:effectLst/>
                <a:latin typeface="+mn-lt"/>
                <a:ea typeface="+mn-ea"/>
                <a:cs typeface="+mn-cs"/>
              </a:rPr>
              <a:t> directory of the container and the </a:t>
            </a:r>
            <a:r>
              <a:rPr lang="en-US" dirty="0"/>
              <a:t>WORKDIR</a:t>
            </a:r>
            <a:r>
              <a:rPr lang="en-US" sz="1200" b="0" i="0" kern="1200" dirty="0">
                <a:solidFill>
                  <a:schemeClr val="tx1"/>
                </a:solidFill>
                <a:effectLst/>
                <a:latin typeface="+mn-lt"/>
                <a:ea typeface="+mn-ea"/>
                <a:cs typeface="+mn-cs"/>
              </a:rPr>
              <a:t> instruction will move to the </a:t>
            </a:r>
            <a:r>
              <a:rPr lang="en-US" dirty="0"/>
              <a:t>/app</a:t>
            </a:r>
            <a:r>
              <a:rPr lang="en-US" sz="1200" b="0" i="0" kern="1200" dirty="0">
                <a:solidFill>
                  <a:schemeClr val="tx1"/>
                </a:solidFill>
                <a:effectLst/>
                <a:latin typeface="+mn-lt"/>
                <a:ea typeface="+mn-ea"/>
                <a:cs typeface="+mn-cs"/>
              </a:rPr>
              <a:t> directory.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dirty="0"/>
              <a:t>RUN</a:t>
            </a:r>
            <a:r>
              <a:rPr lang="en-US" sz="1200" b="0" i="0" kern="1200" dirty="0">
                <a:solidFill>
                  <a:schemeClr val="tx1"/>
                </a:solidFill>
                <a:effectLst/>
                <a:latin typeface="+mn-lt"/>
                <a:ea typeface="+mn-ea"/>
                <a:cs typeface="+mn-cs"/>
              </a:rPr>
              <a:t> instruction tells Docker to run the </a:t>
            </a:r>
            <a:r>
              <a:rPr lang="en-US" dirty="0" err="1"/>
              <a:t>dnu</a:t>
            </a:r>
            <a:r>
              <a:rPr lang="en-US" dirty="0"/>
              <a:t> restore</a:t>
            </a:r>
            <a:r>
              <a:rPr lang="en-US" sz="1200" b="0" i="0" kern="1200" dirty="0">
                <a:solidFill>
                  <a:schemeClr val="tx1"/>
                </a:solidFill>
                <a:effectLst/>
                <a:latin typeface="+mn-lt"/>
                <a:ea typeface="+mn-ea"/>
                <a:cs typeface="+mn-cs"/>
              </a:rPr>
              <a:t> command to install the dependencies of the application. We do this before running out application for the first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 </a:t>
            </a:r>
            <a:r>
              <a:rPr lang="en-US" dirty="0"/>
              <a:t>EXPOSE</a:t>
            </a:r>
            <a:r>
              <a:rPr lang="en-US" sz="1200" b="0" i="0" kern="1200" dirty="0">
                <a:solidFill>
                  <a:schemeClr val="tx1"/>
                </a:solidFill>
                <a:effectLst/>
                <a:latin typeface="+mn-lt"/>
                <a:ea typeface="+mn-ea"/>
                <a:cs typeface="+mn-cs"/>
              </a:rPr>
              <a:t> instruction will inform Docker that this image has a service which will be listening at port 5004 (see </a:t>
            </a:r>
            <a:r>
              <a:rPr lang="en-US" dirty="0" err="1"/>
              <a:t>project.json</a:t>
            </a:r>
            <a:r>
              <a:rPr lang="en-US" sz="1200" b="0" i="0" kern="1200" dirty="0">
                <a:solidFill>
                  <a:schemeClr val="tx1"/>
                </a:solidFill>
                <a:effectLst/>
                <a:latin typeface="+mn-lt"/>
                <a:ea typeface="+mn-ea"/>
                <a:cs typeface="+mn-cs"/>
              </a:rPr>
              <a:t> of the sample file for details).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Lastly, the </a:t>
            </a:r>
            <a:r>
              <a:rPr lang="en-US" dirty="0"/>
              <a:t>ENTRYPOINT</a:t>
            </a:r>
            <a:r>
              <a:rPr lang="en-US" sz="1200" b="0" i="0" kern="1200" dirty="0">
                <a:solidFill>
                  <a:schemeClr val="tx1"/>
                </a:solidFill>
                <a:effectLst/>
                <a:latin typeface="+mn-lt"/>
                <a:ea typeface="+mn-ea"/>
                <a:cs typeface="+mn-cs"/>
              </a:rPr>
              <a:t> instruction is the command executed to start the container and keep it up and running   </a:t>
            </a:r>
          </a:p>
          <a:p>
            <a:endParaRPr lang="en-US" sz="1200" b="0" i="0" kern="1200" dirty="0">
              <a:solidFill>
                <a:schemeClr val="tx1"/>
              </a:solidFill>
              <a:effectLst/>
              <a:latin typeface="+mn-lt"/>
              <a:ea typeface="+mn-ea"/>
              <a:cs typeface="+mn-cs"/>
            </a:endParaRPr>
          </a:p>
          <a:p>
            <a:endParaRPr lang="en-US" dirty="0"/>
          </a:p>
          <a:p>
            <a:endParaRPr lang="en-US" dirty="0"/>
          </a:p>
          <a:p>
            <a:endParaRPr lang="en-US" dirty="0"/>
          </a:p>
          <a:p>
            <a:r>
              <a:rPr lang="en-US" dirty="0"/>
              <a:t>https://blogs.msdn.microsoft.com/webdev/2015/01/14/running-asp-net-5-applications-in-linux-containers-with-docker/</a:t>
            </a:r>
          </a:p>
        </p:txBody>
      </p:sp>
      <p:sp>
        <p:nvSpPr>
          <p:cNvPr id="4" name="Slide Number Placeholder 3"/>
          <p:cNvSpPr>
            <a:spLocks noGrp="1"/>
          </p:cNvSpPr>
          <p:nvPr>
            <p:ph type="sldNum" sz="quarter" idx="10"/>
          </p:nvPr>
        </p:nvSpPr>
        <p:spPr/>
        <p:txBody>
          <a:bodyPr/>
          <a:lstStyle/>
          <a:p>
            <a:fld id="{A456F184-D0DE-4EA4-92F0-32FB0A945ECB}" type="slidenum">
              <a:rPr lang="en-US" smtClean="0"/>
              <a:t>25</a:t>
            </a:fld>
            <a:endParaRPr lang="en-US"/>
          </a:p>
        </p:txBody>
      </p:sp>
    </p:spTree>
    <p:extLst>
      <p:ext uri="{BB962C8B-B14F-4D97-AF65-F5344CB8AC3E}">
        <p14:creationId xmlns:p14="http://schemas.microsoft.com/office/powerpoint/2010/main" val="21129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Everytime</a:t>
            </a:r>
            <a:r>
              <a:rPr lang="en-US" dirty="0"/>
              <a:t> you change your app you re-run this.</a:t>
            </a:r>
          </a:p>
          <a:p>
            <a:endParaRPr lang="en-US" dirty="0"/>
          </a:p>
          <a:p>
            <a:r>
              <a:rPr lang="en-US" dirty="0" err="1"/>
              <a:t>docker</a:t>
            </a:r>
            <a:r>
              <a:rPr lang="en-US" dirty="0"/>
              <a:t> build -t </a:t>
            </a:r>
            <a:r>
              <a:rPr lang="en-US" dirty="0" err="1"/>
              <a:t>myapp</a:t>
            </a:r>
            <a:r>
              <a:rPr lang="en-US" dirty="0"/>
              <a:t> .</a:t>
            </a:r>
          </a:p>
          <a:p>
            <a:endParaRPr lang="en-US" dirty="0"/>
          </a:p>
          <a:p>
            <a:r>
              <a:rPr lang="en-US" dirty="0"/>
              <a:t>-t give it a name.</a:t>
            </a:r>
          </a:p>
          <a:p>
            <a:r>
              <a:rPr lang="en-US" dirty="0"/>
              <a:t>Dot says to use files in the folder.</a:t>
            </a:r>
          </a:p>
        </p:txBody>
      </p:sp>
      <p:sp>
        <p:nvSpPr>
          <p:cNvPr id="4" name="Slide Number Placeholder 3"/>
          <p:cNvSpPr>
            <a:spLocks noGrp="1"/>
          </p:cNvSpPr>
          <p:nvPr>
            <p:ph type="sldNum" sz="quarter" idx="10"/>
          </p:nvPr>
        </p:nvSpPr>
        <p:spPr/>
        <p:txBody>
          <a:bodyPr/>
          <a:lstStyle/>
          <a:p>
            <a:fld id="{A456F184-D0DE-4EA4-92F0-32FB0A945ECB}" type="slidenum">
              <a:rPr lang="en-US" smtClean="0"/>
              <a:t>26</a:t>
            </a:fld>
            <a:endParaRPr lang="en-US"/>
          </a:p>
        </p:txBody>
      </p:sp>
    </p:spTree>
    <p:extLst>
      <p:ext uri="{BB962C8B-B14F-4D97-AF65-F5344CB8AC3E}">
        <p14:creationId xmlns:p14="http://schemas.microsoft.com/office/powerpoint/2010/main" val="1968574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great but what do I do with them now? How do I share?</a:t>
            </a:r>
          </a:p>
        </p:txBody>
      </p:sp>
      <p:sp>
        <p:nvSpPr>
          <p:cNvPr id="4" name="Slide Number Placeholder 3"/>
          <p:cNvSpPr>
            <a:spLocks noGrp="1"/>
          </p:cNvSpPr>
          <p:nvPr>
            <p:ph type="sldNum" sz="quarter" idx="10"/>
          </p:nvPr>
        </p:nvSpPr>
        <p:spPr/>
        <p:txBody>
          <a:bodyPr/>
          <a:lstStyle/>
          <a:p>
            <a:fld id="{A456F184-D0DE-4EA4-92F0-32FB0A945ECB}" type="slidenum">
              <a:rPr lang="en-US" smtClean="0"/>
              <a:t>27</a:t>
            </a:fld>
            <a:endParaRPr lang="en-US"/>
          </a:p>
        </p:txBody>
      </p:sp>
    </p:spTree>
    <p:extLst>
      <p:ext uri="{BB962C8B-B14F-4D97-AF65-F5344CB8AC3E}">
        <p14:creationId xmlns:p14="http://schemas.microsoft.com/office/powerpoint/2010/main" val="7942038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Hub and Docker Store</a:t>
            </a:r>
          </a:p>
          <a:p>
            <a:pPr lvl="1"/>
            <a:r>
              <a:rPr lang="en-US" dirty="0"/>
              <a:t>Public, Official and Private image repositories</a:t>
            </a:r>
          </a:p>
          <a:p>
            <a:pPr lvl="1"/>
            <a:r>
              <a:rPr lang="en-US" dirty="0"/>
              <a:t>Granular access controls with organization support</a:t>
            </a:r>
          </a:p>
          <a:p>
            <a:pPr lvl="1"/>
            <a:r>
              <a:rPr lang="en-US" dirty="0"/>
              <a:t>Automated image build support</a:t>
            </a:r>
          </a:p>
          <a:p>
            <a:r>
              <a:rPr lang="en-US" dirty="0"/>
              <a:t>Docker Trusted Registry</a:t>
            </a:r>
          </a:p>
          <a:p>
            <a:pPr lvl="1"/>
            <a:r>
              <a:rPr lang="en-US" dirty="0"/>
              <a:t>Enterprise Grade Private Registries</a:t>
            </a:r>
          </a:p>
          <a:p>
            <a:pPr lvl="1"/>
            <a:r>
              <a:rPr lang="en-US" dirty="0"/>
              <a:t>Runs on your infrastructure (on-</a:t>
            </a:r>
            <a:r>
              <a:rPr lang="en-US" dirty="0" err="1"/>
              <a:t>prem</a:t>
            </a:r>
            <a:r>
              <a:rPr lang="en-US" dirty="0"/>
              <a:t> or cloud)</a:t>
            </a:r>
          </a:p>
          <a:p>
            <a:pPr lvl="1"/>
            <a:r>
              <a:rPr lang="en-US" dirty="0"/>
              <a:t>Active Directory and Role Based Access Controls</a:t>
            </a:r>
          </a:p>
          <a:p>
            <a:r>
              <a:rPr lang="en-US" dirty="0"/>
              <a:t>Docker Registry</a:t>
            </a:r>
          </a:p>
          <a:p>
            <a:pPr lvl="1"/>
            <a:r>
              <a:rPr lang="en-US" dirty="0"/>
              <a:t>Open source foundation of Hub and DTR</a:t>
            </a:r>
          </a:p>
          <a:p>
            <a:pPr lvl="1"/>
            <a:r>
              <a:rPr lang="en-US" dirty="0"/>
              <a:t>Runs on your infrastructure (on-</a:t>
            </a:r>
            <a:r>
              <a:rPr lang="en-US" dirty="0" err="1"/>
              <a:t>prem</a:t>
            </a:r>
            <a:r>
              <a:rPr lang="en-US" dirty="0"/>
              <a:t> or cloud) as a container</a:t>
            </a:r>
          </a:p>
          <a:p>
            <a:pPr lvl="1"/>
            <a:r>
              <a:rPr lang="en-US" dirty="0">
                <a:hlinkClick r:id="rId3"/>
              </a:rPr>
              <a:t>https://docs.docker.com/registry</a:t>
            </a:r>
            <a:r>
              <a:rPr lang="en-US" dirty="0"/>
              <a:t> and or </a:t>
            </a:r>
            <a:r>
              <a:rPr lang="en-US" dirty="0">
                <a:hlinkClick r:id="rId4"/>
              </a:rPr>
              <a:t>https://github.com/docker/distribution</a:t>
            </a:r>
            <a:r>
              <a:rPr lang="en-US" dirty="0"/>
              <a:t> </a:t>
            </a:r>
          </a:p>
          <a:p>
            <a:r>
              <a:rPr lang="en-US" dirty="0"/>
              <a:t>Azure Container Registry</a:t>
            </a:r>
          </a:p>
          <a:p>
            <a:pPr lvl="1"/>
            <a:r>
              <a:rPr lang="en-US" b="1" dirty="0"/>
              <a:t>Currently in Preview</a:t>
            </a:r>
          </a:p>
          <a:p>
            <a:pPr lvl="1"/>
            <a:r>
              <a:rPr lang="en-US" dirty="0"/>
              <a:t>Store your container image in local, network-close storage on Azure</a:t>
            </a:r>
          </a:p>
          <a:p>
            <a:pPr lvl="1"/>
            <a:r>
              <a:rPr lang="en-US" dirty="0"/>
              <a:t>Use Azure Active Directory to manage access</a:t>
            </a:r>
          </a:p>
          <a:p>
            <a:pPr lvl="1"/>
            <a:r>
              <a:rPr lang="en-US" dirty="0"/>
              <a:t>Manage Windows and Linux container images in a single registry</a:t>
            </a:r>
          </a:p>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28</a:t>
            </a:fld>
            <a:endParaRPr lang="en-US"/>
          </a:p>
        </p:txBody>
      </p:sp>
    </p:spTree>
    <p:extLst>
      <p:ext uri="{BB962C8B-B14F-4D97-AF65-F5344CB8AC3E}">
        <p14:creationId xmlns:p14="http://schemas.microsoft.com/office/powerpoint/2010/main" val="2802026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Push to </a:t>
            </a:r>
            <a:r>
              <a:rPr lang="en-US" dirty="0" err="1"/>
              <a:t>docker</a:t>
            </a:r>
            <a:r>
              <a:rPr lang="en-US" dirty="0"/>
              <a:t> hub.  </a:t>
            </a:r>
          </a:p>
          <a:p>
            <a:r>
              <a:rPr lang="en-US" dirty="0"/>
              <a:t>Show Azure container </a:t>
            </a:r>
            <a:r>
              <a:rPr lang="en-US" dirty="0" err="1"/>
              <a:t>registery</a:t>
            </a:r>
            <a:r>
              <a:rPr lang="en-US" dirty="0"/>
              <a:t>.</a:t>
            </a:r>
          </a:p>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29</a:t>
            </a:fld>
            <a:endParaRPr lang="en-US"/>
          </a:p>
        </p:txBody>
      </p:sp>
    </p:spTree>
    <p:extLst>
      <p:ext uri="{BB962C8B-B14F-4D97-AF65-F5344CB8AC3E}">
        <p14:creationId xmlns:p14="http://schemas.microsoft.com/office/powerpoint/2010/main" val="4188007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such a tough and demanding process that the were able to cut the savings by 39X.  </a:t>
            </a:r>
            <a:r>
              <a:rPr lang="en-US" dirty="0" err="1"/>
              <a:t>Imrpoved</a:t>
            </a:r>
            <a:r>
              <a:rPr lang="en-US" dirty="0"/>
              <a:t> reliability by putting everything in the same </a:t>
            </a:r>
            <a:r>
              <a:rPr lang="en-US" dirty="0" err="1"/>
              <a:t>conatieers</a:t>
            </a:r>
            <a:r>
              <a:rPr lang="en-US" dirty="0"/>
              <a:t>.  Faster load process.</a:t>
            </a:r>
          </a:p>
          <a:p>
            <a:endParaRPr lang="en-US" dirty="0"/>
          </a:p>
          <a:p>
            <a:r>
              <a:rPr lang="en-US" dirty="0"/>
              <a:t>It was so revolutionary that today we can’t event image a situation with containers.</a:t>
            </a:r>
          </a:p>
          <a:p>
            <a:endParaRPr lang="en-US" dirty="0"/>
          </a:p>
          <a:p>
            <a:r>
              <a:rPr lang="en-US" dirty="0"/>
              <a:t>Container </a:t>
            </a:r>
            <a:r>
              <a:rPr lang="en-US" dirty="0" err="1"/>
              <a:t>techonology</a:t>
            </a:r>
            <a:r>
              <a:rPr lang="en-US" dirty="0"/>
              <a:t> in software is likely to feel the same way in a few years.  We won’t be able to dream a time with out it.</a:t>
            </a:r>
          </a:p>
          <a:p>
            <a:r>
              <a:rPr lang="en-US" dirty="0"/>
              <a:t>As far as the cost saving goes I would say that you would likely see something similar if we were as good about tracking cost and effort in software.  </a:t>
            </a:r>
            <a:r>
              <a:rPr lang="en-US" dirty="0" err="1"/>
              <a:t>Im</a:t>
            </a:r>
            <a:r>
              <a:rPr lang="en-US" dirty="0"/>
              <a:t> not sure that many of us are thought we are moving forward as in industry.</a:t>
            </a:r>
          </a:p>
        </p:txBody>
      </p:sp>
      <p:sp>
        <p:nvSpPr>
          <p:cNvPr id="4" name="Slide Number Placeholder 3"/>
          <p:cNvSpPr>
            <a:spLocks noGrp="1"/>
          </p:cNvSpPr>
          <p:nvPr>
            <p:ph type="sldNum" sz="quarter" idx="10"/>
          </p:nvPr>
        </p:nvSpPr>
        <p:spPr/>
        <p:txBody>
          <a:bodyPr/>
          <a:lstStyle/>
          <a:p>
            <a:fld id="{A456F184-D0DE-4EA4-92F0-32FB0A945ECB}" type="slidenum">
              <a:rPr lang="en-US" smtClean="0"/>
              <a:t>3</a:t>
            </a:fld>
            <a:endParaRPr lang="en-US"/>
          </a:p>
        </p:txBody>
      </p:sp>
    </p:spTree>
    <p:extLst>
      <p:ext uri="{BB962C8B-B14F-4D97-AF65-F5344CB8AC3E}">
        <p14:creationId xmlns:p14="http://schemas.microsoft.com/office/powerpoint/2010/main" val="4067138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3/2/2017 3:43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8392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3/2/2017 3:43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33626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3/2/2017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6724821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Shh</a:t>
            </a:r>
            <a:r>
              <a:rPr lang="en-US" dirty="0"/>
              <a:t> into machine and run image previously created</a:t>
            </a:r>
          </a:p>
        </p:txBody>
      </p:sp>
      <p:sp>
        <p:nvSpPr>
          <p:cNvPr id="4" name="Slide Number Placeholder 3"/>
          <p:cNvSpPr>
            <a:spLocks noGrp="1"/>
          </p:cNvSpPr>
          <p:nvPr>
            <p:ph type="sldNum" sz="quarter" idx="10"/>
          </p:nvPr>
        </p:nvSpPr>
        <p:spPr/>
        <p:txBody>
          <a:bodyPr/>
          <a:lstStyle/>
          <a:p>
            <a:fld id="{A456F184-D0DE-4EA4-92F0-32FB0A945ECB}" type="slidenum">
              <a:rPr lang="en-US" smtClean="0"/>
              <a:t>35</a:t>
            </a:fld>
            <a:endParaRPr lang="en-US"/>
          </a:p>
        </p:txBody>
      </p:sp>
    </p:spTree>
    <p:extLst>
      <p:ext uri="{BB962C8B-B14F-4D97-AF65-F5344CB8AC3E}">
        <p14:creationId xmlns:p14="http://schemas.microsoft.com/office/powerpoint/2010/main" val="4116144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3/2/2017 3:43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55448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only talked about a single </a:t>
            </a:r>
            <a:r>
              <a:rPr lang="en-US" dirty="0" err="1"/>
              <a:t>docker</a:t>
            </a:r>
            <a:r>
              <a:rPr lang="en-US" dirty="0"/>
              <a:t> container but in reality you will have multiple.</a:t>
            </a:r>
          </a:p>
          <a:p>
            <a:endParaRPr lang="en-US" dirty="0"/>
          </a:p>
          <a:p>
            <a:r>
              <a:rPr lang="en-US" dirty="0"/>
              <a:t>Here we have an example of an application with producer, queue, and analyzer (consumer) and web portal for the whole process.</a:t>
            </a:r>
          </a:p>
          <a:p>
            <a:endParaRPr lang="en-US" dirty="0"/>
          </a:p>
          <a:p>
            <a:r>
              <a:rPr lang="en-US" dirty="0"/>
              <a:t>Here they are composed together as a single application and a single command lets you launch them all together.</a:t>
            </a:r>
          </a:p>
          <a:p>
            <a:endParaRPr lang="en-US" dirty="0"/>
          </a:p>
          <a:p>
            <a:r>
              <a:rPr lang="en-US" dirty="0" err="1"/>
              <a:t>docker</a:t>
            </a:r>
            <a:r>
              <a:rPr lang="en-US" dirty="0"/>
              <a:t>-compose up</a:t>
            </a:r>
            <a:r>
              <a:rPr lang="en-US" sz="1200" b="0" i="0" kern="1200" dirty="0">
                <a:solidFill>
                  <a:schemeClr val="tx1"/>
                </a:solidFill>
                <a:effectLst/>
                <a:latin typeface="+mn-lt"/>
                <a:ea typeface="+mn-ea"/>
                <a:cs typeface="+mn-cs"/>
              </a:rPr>
              <a:t> </a:t>
            </a:r>
            <a:endParaRPr lang="en-US" dirty="0"/>
          </a:p>
          <a:p>
            <a:endParaRPr lang="en-US" dirty="0"/>
          </a:p>
          <a:p>
            <a:r>
              <a:rPr lang="en-US" dirty="0"/>
              <a:t>https://github.com/rgardler/acs-demos</a:t>
            </a:r>
          </a:p>
        </p:txBody>
      </p:sp>
      <p:sp>
        <p:nvSpPr>
          <p:cNvPr id="4" name="Slide Number Placeholder 3"/>
          <p:cNvSpPr>
            <a:spLocks noGrp="1"/>
          </p:cNvSpPr>
          <p:nvPr>
            <p:ph type="sldNum" sz="quarter" idx="10"/>
          </p:nvPr>
        </p:nvSpPr>
        <p:spPr/>
        <p:txBody>
          <a:bodyPr/>
          <a:lstStyle/>
          <a:p>
            <a:fld id="{A456F184-D0DE-4EA4-92F0-32FB0A945ECB}" type="slidenum">
              <a:rPr lang="en-US" smtClean="0"/>
              <a:t>37</a:t>
            </a:fld>
            <a:endParaRPr lang="en-US"/>
          </a:p>
        </p:txBody>
      </p:sp>
    </p:spTree>
    <p:extLst>
      <p:ext uri="{BB962C8B-B14F-4D97-AF65-F5344CB8AC3E}">
        <p14:creationId xmlns:p14="http://schemas.microsoft.com/office/powerpoint/2010/main" val="2352270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a:t>
            </a:r>
            <a:r>
              <a:rPr lang="en-US" dirty="0" err="1"/>
              <a:t>comose</a:t>
            </a:r>
            <a:r>
              <a:rPr lang="en-US" dirty="0"/>
              <a:t> up</a:t>
            </a:r>
          </a:p>
        </p:txBody>
      </p:sp>
      <p:sp>
        <p:nvSpPr>
          <p:cNvPr id="4" name="Slide Number Placeholder 3"/>
          <p:cNvSpPr>
            <a:spLocks noGrp="1"/>
          </p:cNvSpPr>
          <p:nvPr>
            <p:ph type="sldNum" sz="quarter" idx="10"/>
          </p:nvPr>
        </p:nvSpPr>
        <p:spPr/>
        <p:txBody>
          <a:bodyPr/>
          <a:lstStyle/>
          <a:p>
            <a:fld id="{A456F184-D0DE-4EA4-92F0-32FB0A945ECB}" type="slidenum">
              <a:rPr lang="en-US" smtClean="0"/>
              <a:t>38</a:t>
            </a:fld>
            <a:endParaRPr lang="en-US"/>
          </a:p>
        </p:txBody>
      </p:sp>
    </p:spTree>
    <p:extLst>
      <p:ext uri="{BB962C8B-B14F-4D97-AF65-F5344CB8AC3E}">
        <p14:creationId xmlns:p14="http://schemas.microsoft.com/office/powerpoint/2010/main" val="9605627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106013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2249192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60D637C-4196-456A-BE05-35CAEA30856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8268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462645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B1D981F-D03B-4C7F-8468-3D25ABE4C38F}"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35225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Service Fabric supports orchestrating containers as well as processes across a cluster of machines. It can orchestrate anything  whether it’s a random </a:t>
            </a:r>
            <a:r>
              <a:rPr lang="en-US" sz="900" u="sng" kern="1200" dirty="0">
                <a:solidFill>
                  <a:schemeClr val="tx1"/>
                </a:solidFill>
                <a:effectLst/>
                <a:latin typeface="Segoe UI Light" pitchFamily="34" charset="0"/>
                <a:ea typeface="+mn-ea"/>
                <a:cs typeface="+mn-cs"/>
                <a:hlinkClick r:id="rId3"/>
              </a:rPr>
              <a:t>exe</a:t>
            </a:r>
            <a:r>
              <a:rPr lang="en-US" sz="900" kern="1200" dirty="0">
                <a:solidFill>
                  <a:schemeClr val="tx1"/>
                </a:solidFill>
                <a:effectLst/>
                <a:latin typeface="Segoe UI Light" pitchFamily="34" charset="0"/>
                <a:ea typeface="+mn-ea"/>
                <a:cs typeface="+mn-cs"/>
              </a:rPr>
              <a:t>, some </a:t>
            </a:r>
            <a:r>
              <a:rPr lang="en-US" sz="900" u="sng" kern="1200" dirty="0">
                <a:solidFill>
                  <a:schemeClr val="tx1"/>
                </a:solidFill>
                <a:effectLst/>
                <a:latin typeface="Segoe UI Light" pitchFamily="34" charset="0"/>
                <a:ea typeface="+mn-ea"/>
                <a:cs typeface="+mn-cs"/>
                <a:hlinkClick r:id="rId4"/>
              </a:rPr>
              <a:t>java</a:t>
            </a:r>
            <a:r>
              <a:rPr lang="en-US" sz="900" kern="1200" dirty="0">
                <a:solidFill>
                  <a:schemeClr val="tx1"/>
                </a:solidFill>
                <a:effectLst/>
                <a:latin typeface="Segoe UI Light" pitchFamily="34" charset="0"/>
                <a:ea typeface="+mn-ea"/>
                <a:cs typeface="+mn-cs"/>
              </a:rPr>
              <a:t> app, a </a:t>
            </a:r>
            <a:r>
              <a:rPr lang="en-US" sz="900" u="sng" kern="1200" dirty="0">
                <a:solidFill>
                  <a:schemeClr val="tx1"/>
                </a:solidFill>
                <a:effectLst/>
                <a:latin typeface="Segoe UI Light" pitchFamily="34" charset="0"/>
                <a:ea typeface="+mn-ea"/>
                <a:cs typeface="+mn-cs"/>
                <a:hlinkClick r:id="rId5"/>
              </a:rPr>
              <a:t>containerized</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application</a:t>
            </a:r>
            <a:r>
              <a:rPr lang="en-US" sz="900" kern="1200" dirty="0">
                <a:solidFill>
                  <a:schemeClr val="tx1"/>
                </a:solidFill>
                <a:effectLst/>
                <a:latin typeface="Segoe UI Light" pitchFamily="34" charset="0"/>
                <a:ea typeface="+mn-ea"/>
                <a:cs typeface="+mn-cs"/>
              </a:rPr>
              <a:t>, or an </a:t>
            </a:r>
            <a:r>
              <a:rPr lang="en-US" sz="900" u="sng" kern="1200" dirty="0">
                <a:solidFill>
                  <a:schemeClr val="tx1"/>
                </a:solidFill>
                <a:effectLst/>
                <a:latin typeface="Segoe UI Light" pitchFamily="34" charset="0"/>
                <a:ea typeface="+mn-ea"/>
                <a:cs typeface="+mn-cs"/>
                <a:hlinkClick r:id="rId7"/>
              </a:rPr>
              <a:t>actual</a:t>
            </a:r>
            <a:r>
              <a:rPr lang="en-US" sz="900" kern="1200" dirty="0">
                <a:solidFill>
                  <a:schemeClr val="tx1"/>
                </a:solidFill>
                <a:effectLst/>
                <a:latin typeface="Segoe UI Light" pitchFamily="34" charset="0"/>
                <a:ea typeface="+mn-ea"/>
                <a:cs typeface="+mn-cs"/>
              </a:rPr>
              <a:t> microservice that takes advantage of Service Fabric’s programming model APIs.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3/2/2017 3:43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3934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3/2/2017 3:43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014128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info</a:t>
            </a:r>
          </a:p>
          <a:p>
            <a:r>
              <a:rPr lang="en-US" sz="1200" kern="1200" dirty="0" err="1">
                <a:solidFill>
                  <a:schemeClr val="tx1"/>
                </a:solidFill>
                <a:effectLst/>
                <a:latin typeface="+mn-lt"/>
                <a:ea typeface="+mn-ea"/>
                <a:cs typeface="+mn-cs"/>
              </a:rPr>
              <a:t>ssh</a:t>
            </a:r>
            <a:r>
              <a:rPr lang="en-US" sz="1200" kern="1200" dirty="0">
                <a:solidFill>
                  <a:schemeClr val="tx1"/>
                </a:solidFill>
                <a:effectLst/>
                <a:latin typeface="+mn-lt"/>
                <a:ea typeface="+mn-ea"/>
                <a:cs typeface="+mn-cs"/>
              </a:rPr>
              <a:t> -L 2375:localhost:2375 -f -N jsturtevant@swarm-demomgmt.eastus.cloudapp.azure.com -p 2200</a:t>
            </a:r>
          </a:p>
          <a:p>
            <a:r>
              <a:rPr lang="en-US" sz="1200" kern="1200" dirty="0">
                <a:solidFill>
                  <a:schemeClr val="tx1"/>
                </a:solidFill>
                <a:effectLst/>
                <a:latin typeface="+mn-lt"/>
                <a:ea typeface="+mn-ea"/>
                <a:cs typeface="+mn-cs"/>
              </a:rPr>
              <a:t>export DOCKER_HOST=:2375</a:t>
            </a:r>
          </a:p>
          <a:p>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 info</a:t>
            </a:r>
          </a:p>
          <a:p>
            <a:endParaRPr lang="en-US" dirty="0"/>
          </a:p>
          <a:p>
            <a:endParaRPr lang="en-US" dirty="0"/>
          </a:p>
          <a:p>
            <a:r>
              <a:rPr lang="en-US" sz="1200" kern="1200" dirty="0" err="1">
                <a:solidFill>
                  <a:schemeClr val="tx1"/>
                </a:solidFill>
                <a:effectLst/>
                <a:latin typeface="+mn-lt"/>
                <a:ea typeface="+mn-ea"/>
                <a:cs typeface="+mn-cs"/>
              </a:rPr>
              <a:t>docker</a:t>
            </a:r>
            <a:r>
              <a:rPr lang="en-US" sz="1200" kern="1200" dirty="0">
                <a:solidFill>
                  <a:schemeClr val="tx1"/>
                </a:solidFill>
                <a:effectLst/>
                <a:latin typeface="+mn-lt"/>
                <a:ea typeface="+mn-ea"/>
                <a:cs typeface="+mn-cs"/>
              </a:rPr>
              <a:t>-compose -f </a:t>
            </a:r>
            <a:r>
              <a:rPr lang="en-US" sz="1200" kern="1200" dirty="0" err="1">
                <a:solidFill>
                  <a:schemeClr val="tx1"/>
                </a:solidFill>
                <a:effectLst/>
                <a:latin typeface="+mn-lt"/>
                <a:ea typeface="+mn-ea"/>
                <a:cs typeface="+mn-cs"/>
              </a:rPr>
              <a:t>docker-compose.yml</a:t>
            </a:r>
            <a:r>
              <a:rPr lang="en-US" sz="1200" kern="1200" dirty="0">
                <a:solidFill>
                  <a:schemeClr val="tx1"/>
                </a:solidFill>
                <a:effectLst/>
                <a:latin typeface="+mn-lt"/>
                <a:ea typeface="+mn-ea"/>
                <a:cs typeface="+mn-cs"/>
              </a:rPr>
              <a:t> up</a:t>
            </a:r>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48</a:t>
            </a:fld>
            <a:endParaRPr lang="en-US"/>
          </a:p>
        </p:txBody>
      </p:sp>
    </p:spTree>
    <p:extLst>
      <p:ext uri="{BB962C8B-B14F-4D97-AF65-F5344CB8AC3E}">
        <p14:creationId xmlns:p14="http://schemas.microsoft.com/office/powerpoint/2010/main" val="11976961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9159188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729035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3455149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62</a:t>
            </a:fld>
            <a:endParaRPr lang="en-US"/>
          </a:p>
        </p:txBody>
      </p:sp>
    </p:spTree>
    <p:extLst>
      <p:ext uri="{BB962C8B-B14F-4D97-AF65-F5344CB8AC3E}">
        <p14:creationId xmlns:p14="http://schemas.microsoft.com/office/powerpoint/2010/main" val="21528591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30000" dirty="0"/>
              <a:t>(Tax </a:t>
            </a:r>
            <a:r>
              <a:rPr lang="en-US" baseline="30000" dirty="0" err="1"/>
              <a:t>Calc</a:t>
            </a:r>
            <a:r>
              <a:rPr lang="en-US" baseline="30000" dirty="0"/>
              <a:t> for 2015/2012)</a:t>
            </a:r>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63</a:t>
            </a:fld>
            <a:endParaRPr lang="en-US"/>
          </a:p>
        </p:txBody>
      </p:sp>
    </p:spTree>
    <p:extLst>
      <p:ext uri="{BB962C8B-B14F-4D97-AF65-F5344CB8AC3E}">
        <p14:creationId xmlns:p14="http://schemas.microsoft.com/office/powerpoint/2010/main" val="11891088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9FF3F6-9514-49DB-B4E0-36282C24B9D3}" type="slidenum">
              <a:rPr lang="en-US" smtClean="0"/>
              <a:t>65</a:t>
            </a:fld>
            <a:endParaRPr lang="en-US"/>
          </a:p>
        </p:txBody>
      </p:sp>
    </p:spTree>
    <p:extLst>
      <p:ext uri="{BB962C8B-B14F-4D97-AF65-F5344CB8AC3E}">
        <p14:creationId xmlns:p14="http://schemas.microsoft.com/office/powerpoint/2010/main" val="2782395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0291104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67</a:t>
            </a:fld>
            <a:endParaRPr lang="en-US"/>
          </a:p>
        </p:txBody>
      </p:sp>
    </p:spTree>
    <p:extLst>
      <p:ext uri="{BB962C8B-B14F-4D97-AF65-F5344CB8AC3E}">
        <p14:creationId xmlns:p14="http://schemas.microsoft.com/office/powerpoint/2010/main" val="34761336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3/2/2017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986819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078825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606212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had a similar technology through the use of VM’s in the past but it was very heavy weight.  It is like have a boat carry boats of boats full of shipping containers.  Big beefy machines to hold other machines</a:t>
            </a:r>
          </a:p>
          <a:p>
            <a:endParaRPr lang="en-US" dirty="0"/>
          </a:p>
          <a:p>
            <a:r>
              <a:rPr lang="en-US" dirty="0"/>
              <a:t>With container technologies, to solution is much more light weight and is more like having the containers directly on the boat.  You get a higher density of applications/</a:t>
            </a:r>
            <a:r>
              <a:rPr lang="en-US" dirty="0" err="1"/>
              <a:t>verisons</a:t>
            </a:r>
            <a:r>
              <a:rPr lang="en-US" dirty="0"/>
              <a:t>/services on one machine.  This becomes really important for two reasons.  First one is cost saving on you part.  Less hardware is a good thing.  Second we you start to talk at the scale like amazon or azure it means they can have higher density and that adds up quick and passing off saving to you.</a:t>
            </a:r>
          </a:p>
          <a:p>
            <a:endParaRPr lang="en-US" dirty="0"/>
          </a:p>
          <a:p>
            <a:r>
              <a:rPr lang="en-US" dirty="0"/>
              <a:t>Another thing to note here is the share bins libraries.  </a:t>
            </a:r>
          </a:p>
          <a:p>
            <a:endParaRPr lang="en-US" dirty="0"/>
          </a:p>
          <a:p>
            <a:r>
              <a:rPr lang="en-US" dirty="0"/>
              <a:t>TRANSITION – OK you sold that containers are a good thing.  How do I get started with Docker?</a:t>
            </a:r>
          </a:p>
        </p:txBody>
      </p:sp>
      <p:sp>
        <p:nvSpPr>
          <p:cNvPr id="4" name="Slide Number Placeholder 3"/>
          <p:cNvSpPr>
            <a:spLocks noGrp="1"/>
          </p:cNvSpPr>
          <p:nvPr>
            <p:ph type="sldNum" sz="quarter" idx="10"/>
          </p:nvPr>
        </p:nvSpPr>
        <p:spPr/>
        <p:txBody>
          <a:bodyPr/>
          <a:lstStyle/>
          <a:p>
            <a:fld id="{A456F184-D0DE-4EA4-92F0-32FB0A945ECB}" type="slidenum">
              <a:rPr lang="en-US" smtClean="0"/>
              <a:t>8</a:t>
            </a:fld>
            <a:endParaRPr lang="en-US"/>
          </a:p>
        </p:txBody>
      </p:sp>
    </p:spTree>
    <p:extLst>
      <p:ext uri="{BB962C8B-B14F-4D97-AF65-F5344CB8AC3E}">
        <p14:creationId xmlns:p14="http://schemas.microsoft.com/office/powerpoint/2010/main" val="146342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I Mention about Docker</a:t>
            </a:r>
          </a:p>
          <a:p>
            <a:endParaRPr lang="en-US" dirty="0"/>
          </a:p>
          <a:p>
            <a:r>
              <a:rPr lang="en-US" dirty="0"/>
              <a:t>Containers have been around for many years</a:t>
            </a:r>
          </a:p>
          <a:p>
            <a:endParaRPr lang="en-US" dirty="0"/>
          </a:p>
          <a:p>
            <a:r>
              <a:rPr lang="en-US" dirty="0"/>
              <a:t>Docker Inc. did not invent them</a:t>
            </a:r>
          </a:p>
          <a:p>
            <a:pPr lvl="1"/>
            <a:r>
              <a:rPr lang="en-US" dirty="0"/>
              <a:t>created open source software to build and manage containers</a:t>
            </a:r>
          </a:p>
          <a:p>
            <a:endParaRPr lang="en-US" dirty="0"/>
          </a:p>
          <a:p>
            <a:r>
              <a:rPr lang="en-US" dirty="0"/>
              <a:t>Docker makes containers easy</a:t>
            </a:r>
          </a:p>
          <a:p>
            <a:endParaRPr lang="en-US" dirty="0"/>
          </a:p>
          <a:p>
            <a:r>
              <a:rPr lang="en-US" dirty="0"/>
              <a:t>Docker provides a container packaging format </a:t>
            </a:r>
          </a:p>
          <a:p>
            <a:r>
              <a:rPr lang="en-US" dirty="0"/>
              <a:t>	creating a Docker hub ( a </a:t>
            </a:r>
            <a:r>
              <a:rPr lang="en-US" dirty="0" err="1"/>
              <a:t>github</a:t>
            </a:r>
            <a:r>
              <a:rPr lang="en-US" dirty="0"/>
              <a:t> of containers, more on it later)</a:t>
            </a:r>
          </a:p>
          <a:p>
            <a:endParaRPr lang="en-US" dirty="0"/>
          </a:p>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9</a:t>
            </a:fld>
            <a:endParaRPr lang="en-US"/>
          </a:p>
        </p:txBody>
      </p:sp>
    </p:spTree>
    <p:extLst>
      <p:ext uri="{BB962C8B-B14F-4D97-AF65-F5344CB8AC3E}">
        <p14:creationId xmlns:p14="http://schemas.microsoft.com/office/powerpoint/2010/main" val="4875247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75" y="446156"/>
            <a:ext cx="2489078" cy="585748"/>
          </a:xfrm>
          <a:prstGeom prst="rect">
            <a:avLst/>
          </a:prstGeom>
        </p:spPr>
      </p:pic>
    </p:spTree>
    <p:extLst>
      <p:ext uri="{BB962C8B-B14F-4D97-AF65-F5344CB8AC3E}">
        <p14:creationId xmlns:p14="http://schemas.microsoft.com/office/powerpoint/2010/main" val="3298272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2"/>
      </p:bgRef>
    </p:bg>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14960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187778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2"/>
      </p:bgRef>
    </p:bg>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113190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5125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88960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9656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42585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41915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419156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855165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3" name="Rectangle 2"/>
          <p:cNvSpPr/>
          <p:nvPr/>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304" tIns="91440" rIns="146304" bIns="91440" anchor="t" anchorCtr="0"/>
          <a:lstStyle>
            <a:lvl1pPr>
              <a:defRPr sz="5882" spc="-98"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75" y="446156"/>
            <a:ext cx="2489078" cy="585748"/>
          </a:xfrm>
          <a:prstGeom prst="rect">
            <a:avLst/>
          </a:prstGeom>
        </p:spPr>
      </p:pic>
    </p:spTree>
    <p:extLst>
      <p:ext uri="{BB962C8B-B14F-4D97-AF65-F5344CB8AC3E}">
        <p14:creationId xmlns:p14="http://schemas.microsoft.com/office/powerpoint/2010/main" val="1139126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761315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200890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964018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88580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84120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263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562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72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32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11512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823" y="446156"/>
            <a:ext cx="2489078" cy="585748"/>
          </a:xfrm>
          <a:prstGeom prst="rect">
            <a:avLst/>
          </a:prstGeom>
        </p:spPr>
      </p:pic>
    </p:spTree>
    <p:extLst>
      <p:ext uri="{BB962C8B-B14F-4D97-AF65-F5344CB8AC3E}">
        <p14:creationId xmlns:p14="http://schemas.microsoft.com/office/powerpoint/2010/main" val="701898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90702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Visual Studio Live! San Francisc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03173A4F-54E2-42AD-AEE7-525DC08E7D5E}" type="datetimeFigureOut">
              <a:rPr lang="en-US">
                <a:solidFill>
                  <a:srgbClr val="000000">
                    <a:tint val="75000"/>
                  </a:srgbClr>
                </a:solidFill>
              </a:rPr>
              <a:pPr>
                <a:defRPr/>
              </a:pPr>
              <a:t>3/2/2017</a:t>
            </a:fld>
            <a:endParaRPr lang="en-US">
              <a:solidFill>
                <a:srgbClr val="000000">
                  <a:tint val="75000"/>
                </a:srgb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26751149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Title Seul">
    <p:spTree>
      <p:nvGrpSpPr>
        <p:cNvPr id="1" name=""/>
        <p:cNvGrpSpPr/>
        <p:nvPr/>
      </p:nvGrpSpPr>
      <p:grpSpPr>
        <a:xfrm>
          <a:off x="0" y="0"/>
          <a:ext cx="0" cy="0"/>
          <a:chOff x="0" y="0"/>
          <a:chExt cx="0" cy="0"/>
        </a:xfrm>
      </p:grpSpPr>
      <p:sp>
        <p:nvSpPr>
          <p:cNvPr id="2" name="Title 1"/>
          <p:cNvSpPr>
            <a:spLocks noGrp="1"/>
          </p:cNvSpPr>
          <p:nvPr>
            <p:ph type="title"/>
          </p:nvPr>
        </p:nvSpPr>
        <p:spPr>
          <a:xfrm>
            <a:off x="303291" y="342355"/>
            <a:ext cx="11585417" cy="957600"/>
          </a:xfrm>
        </p:spPr>
        <p:txBody>
          <a:bodyPr>
            <a:normAutofit/>
          </a:bodyPr>
          <a:lstStyle>
            <a:lvl1pPr>
              <a:defRPr sz="4800">
                <a:latin typeface="Corbel" panose="020B050302020402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145508" y="6265842"/>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4717137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Tree>
    <p:extLst>
      <p:ext uri="{BB962C8B-B14F-4D97-AF65-F5344CB8AC3E}">
        <p14:creationId xmlns:p14="http://schemas.microsoft.com/office/powerpoint/2010/main" val="3563877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414334488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412305450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5480896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65410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49478236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77022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9302" y="3877255"/>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448213" y="6182035"/>
            <a:ext cx="986067" cy="19126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75" y="446156"/>
            <a:ext cx="2489078" cy="585748"/>
          </a:xfrm>
          <a:prstGeom prst="rect">
            <a:avLst/>
          </a:prstGeom>
        </p:spPr>
      </p:pic>
    </p:spTree>
    <p:extLst>
      <p:ext uri="{BB962C8B-B14F-4D97-AF65-F5344CB8AC3E}">
        <p14:creationId xmlns:p14="http://schemas.microsoft.com/office/powerpoint/2010/main" val="1350557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7847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0635387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9638137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91132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3000938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0360334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6825502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3765533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5607477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dirty="0"/>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2648339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bwMode="gray">
          <a:xfrm>
            <a:off x="269302" y="1187644"/>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1187644"/>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302" y="2971409"/>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10653449" y="6164664"/>
            <a:ext cx="986067" cy="19126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823" y="446156"/>
            <a:ext cx="2489078" cy="585748"/>
          </a:xfrm>
          <a:prstGeom prst="rect">
            <a:avLst/>
          </a:prstGeom>
        </p:spPr>
      </p:pic>
    </p:spTree>
    <p:extLst>
      <p:ext uri="{BB962C8B-B14F-4D97-AF65-F5344CB8AC3E}">
        <p14:creationId xmlns:p14="http://schemas.microsoft.com/office/powerpoint/2010/main" val="54161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412649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5437553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09599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3602417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dirty="0"/>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4846983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425135758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83816582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972801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4363937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9694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6 ">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 y="0"/>
            <a:ext cx="12191564" cy="686076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10757347" y="6196664"/>
            <a:ext cx="986067" cy="191269"/>
          </a:xfrm>
          <a:prstGeom prst="rect">
            <a:avLst/>
          </a:prstGeom>
        </p:spPr>
      </p:pic>
      <p:sp>
        <p:nvSpPr>
          <p:cNvPr id="12" name="Rectangle 11"/>
          <p:cNvSpPr/>
          <p:nvPr/>
        </p:nvSpPr>
        <p:spPr bwMode="gray">
          <a:xfrm>
            <a:off x="269302"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847" y="4839556"/>
            <a:ext cx="2489078" cy="585748"/>
          </a:xfrm>
          <a:prstGeom prst="rect">
            <a:avLst/>
          </a:prstGeom>
        </p:spPr>
      </p:pic>
    </p:spTree>
    <p:extLst>
      <p:ext uri="{BB962C8B-B14F-4D97-AF65-F5344CB8AC3E}">
        <p14:creationId xmlns:p14="http://schemas.microsoft.com/office/powerpoint/2010/main" val="457213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88643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57713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cSld name="Title Seul">
    <p:spTree>
      <p:nvGrpSpPr>
        <p:cNvPr id="1" name=""/>
        <p:cNvGrpSpPr/>
        <p:nvPr/>
      </p:nvGrpSpPr>
      <p:grpSpPr>
        <a:xfrm>
          <a:off x="0" y="0"/>
          <a:ext cx="0" cy="0"/>
          <a:chOff x="0" y="0"/>
          <a:chExt cx="0" cy="0"/>
        </a:xfrm>
      </p:grpSpPr>
      <p:sp>
        <p:nvSpPr>
          <p:cNvPr id="2" name="Title 1"/>
          <p:cNvSpPr>
            <a:spLocks noGrp="1"/>
          </p:cNvSpPr>
          <p:nvPr>
            <p:ph type="title"/>
          </p:nvPr>
        </p:nvSpPr>
        <p:spPr>
          <a:xfrm>
            <a:off x="303291" y="342355"/>
            <a:ext cx="11585417" cy="957600"/>
          </a:xfrm>
        </p:spPr>
        <p:txBody>
          <a:bodyPr>
            <a:normAutofit/>
          </a:bodyPr>
          <a:lstStyle>
            <a:lvl1pPr>
              <a:defRPr sz="4800">
                <a:latin typeface="Corbel" panose="020B050302020402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145508" y="6265842"/>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5443452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Visual Studio Live! San Francisc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03173A4F-54E2-42AD-AEE7-525DC08E7D5E}" type="datetimeFigureOut">
              <a:rPr lang="en-US">
                <a:solidFill>
                  <a:srgbClr val="000000">
                    <a:tint val="75000"/>
                  </a:srgbClr>
                </a:solidFill>
              </a:rPr>
              <a:pPr>
                <a:defRPr/>
              </a:pPr>
              <a:t>3/2/2017</a:t>
            </a:fld>
            <a:endParaRPr lang="en-US">
              <a:solidFill>
                <a:srgbClr val="000000">
                  <a:tint val="75000"/>
                </a:srgb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4052775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3" y="0"/>
            <a:ext cx="12182534" cy="685799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10653449" y="6164664"/>
            <a:ext cx="986067" cy="191269"/>
          </a:xfrm>
          <a:prstGeom prst="rect">
            <a:avLst/>
          </a:prstGeom>
        </p:spPr>
      </p:pic>
      <p:sp>
        <p:nvSpPr>
          <p:cNvPr id="13" name="Rectangle 12"/>
          <p:cNvSpPr/>
          <p:nvPr/>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69302" y="3877255"/>
            <a:ext cx="7171399"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75" y="446156"/>
            <a:ext cx="2489078" cy="585748"/>
          </a:xfrm>
          <a:prstGeom prst="rect">
            <a:avLst/>
          </a:prstGeom>
        </p:spPr>
      </p:pic>
    </p:spTree>
    <p:extLst>
      <p:ext uri="{BB962C8B-B14F-4D97-AF65-F5344CB8AC3E}">
        <p14:creationId xmlns:p14="http://schemas.microsoft.com/office/powerpoint/2010/main" val="505830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9"/>
            <a:ext cx="12192000" cy="685570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440167" y="6164664"/>
            <a:ext cx="986067" cy="191269"/>
          </a:xfrm>
          <a:prstGeom prst="rect">
            <a:avLst/>
          </a:prstGeom>
        </p:spPr>
      </p:pic>
      <p:sp>
        <p:nvSpPr>
          <p:cNvPr id="10" name="Rectangle 9"/>
          <p:cNvSpPr/>
          <p:nvPr/>
        </p:nvSpPr>
        <p:spPr bwMode="gray">
          <a:xfrm>
            <a:off x="269302"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45" y="446156"/>
            <a:ext cx="2489078" cy="585748"/>
          </a:xfrm>
          <a:prstGeom prst="rect">
            <a:avLst/>
          </a:prstGeom>
        </p:spPr>
      </p:pic>
    </p:spTree>
    <p:extLst>
      <p:ext uri="{BB962C8B-B14F-4D97-AF65-F5344CB8AC3E}">
        <p14:creationId xmlns:p14="http://schemas.microsoft.com/office/powerpoint/2010/main" val="7345770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09296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image" Target="../media/image11.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5823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720" r:id="rId31"/>
    <p:sldLayoutId id="2147483722" r:id="rId32"/>
    <p:sldLayoutId id="2147483723" r:id="rId33"/>
    <p:sldLayoutId id="2147483724" r:id="rId34"/>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31"/>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714931309"/>
      </p:ext>
    </p:extLst>
  </p:cSld>
  <p:clrMap bg1="dk1" tx1="lt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1" r:id="rId2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31.xml"/><Relationship Id="rId5" Type="http://schemas.openxmlformats.org/officeDocument/2006/relationships/image" Target="../media/image26.jpeg"/><Relationship Id="rId4" Type="http://schemas.openxmlformats.org/officeDocument/2006/relationships/image" Target="../media/image2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emf"/><Relationship Id="rId7" Type="http://schemas.microsoft.com/office/2007/relationships/hdphoto" Target="../media/hdphoto1.wdp"/><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image" Target="../media/image41.emf"/><Relationship Id="rId4" Type="http://schemas.openxmlformats.org/officeDocument/2006/relationships/image" Target="../media/image40.emf"/></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8.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4.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2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hyperlink" Target="http://aka.ms/DockerToolsForV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3" Type="http://schemas.openxmlformats.org/officeDocument/2006/relationships/hyperlink" Target="https://marketplace.visualstudio.com/items?itemName=PeterJausovec.vscode-docker" TargetMode="External"/><Relationship Id="rId2" Type="http://schemas.openxmlformats.org/officeDocument/2006/relationships/hyperlink" Target="https://github.com/tripdubroot/ContainerCamp" TargetMode="External"/><Relationship Id="rId1" Type="http://schemas.openxmlformats.org/officeDocument/2006/relationships/slideLayout" Target="../slideLayouts/slideLayout16.xml"/><Relationship Id="rId5" Type="http://schemas.openxmlformats.org/officeDocument/2006/relationships/hyperlink" Target="https://docs.docker.com/" TargetMode="External"/><Relationship Id="rId4" Type="http://schemas.openxmlformats.org/officeDocument/2006/relationships/hyperlink" Target="https://docs.microsoft.com/en-us/azure/container-service/"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3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301" y="1535547"/>
            <a:ext cx="8964185" cy="1793090"/>
          </a:xfrm>
        </p:spPr>
        <p:txBody>
          <a:bodyPr/>
          <a:lstStyle/>
          <a:p>
            <a:r>
              <a:rPr lang="en-US" dirty="0">
                <a:solidFill>
                  <a:schemeClr val="tx1"/>
                </a:solidFill>
              </a:rPr>
              <a:t>Docker Fundamentals</a:t>
            </a:r>
            <a:br>
              <a:rPr lang="en-US" dirty="0">
                <a:solidFill>
                  <a:schemeClr val="tx1"/>
                </a:solidFill>
              </a:rPr>
            </a:br>
            <a:r>
              <a:rPr lang="en-US" sz="3200" dirty="0"/>
              <a:t>Getting Started with </a:t>
            </a:r>
            <a:br>
              <a:rPr lang="en-US" sz="3200" dirty="0"/>
            </a:br>
            <a:r>
              <a:rPr lang="en-US" sz="3200" dirty="0"/>
              <a:t>Container Technologies</a:t>
            </a:r>
            <a:br>
              <a:rPr lang="en-US" dirty="0"/>
            </a:br>
            <a:endParaRPr lang="en-US" dirty="0">
              <a:solidFill>
                <a:schemeClr val="tx1"/>
              </a:solidFill>
            </a:endParaRPr>
          </a:p>
        </p:txBody>
      </p:sp>
      <p:sp>
        <p:nvSpPr>
          <p:cNvPr id="5" name="Text Placeholder 4"/>
          <p:cNvSpPr>
            <a:spLocks noGrp="1"/>
          </p:cNvSpPr>
          <p:nvPr>
            <p:ph type="body" sz="quarter" idx="12"/>
          </p:nvPr>
        </p:nvSpPr>
        <p:spPr/>
        <p:txBody>
          <a:bodyPr/>
          <a:lstStyle/>
          <a:p>
            <a:r>
              <a:rPr lang="en-US" dirty="0">
                <a:solidFill>
                  <a:schemeClr val="tx1"/>
                </a:solidFill>
              </a:rPr>
              <a:t>James Sturtevant</a:t>
            </a:r>
          </a:p>
          <a:p>
            <a:r>
              <a:rPr lang="en-US" dirty="0">
                <a:solidFill>
                  <a:schemeClr val="tx1"/>
                </a:solidFill>
              </a:rPr>
              <a:t>@</a:t>
            </a:r>
            <a:r>
              <a:rPr lang="en-US" dirty="0" err="1">
                <a:solidFill>
                  <a:schemeClr val="tx1"/>
                </a:solidFill>
              </a:rPr>
              <a:t>aspenwilder</a:t>
            </a:r>
            <a:endParaRPr lang="en-US" dirty="0">
              <a:solidFill>
                <a:schemeClr val="tx1"/>
              </a:solidFill>
            </a:endParaRPr>
          </a:p>
          <a:p>
            <a:r>
              <a:rPr lang="en-US" dirty="0">
                <a:solidFill>
                  <a:schemeClr val="tx1"/>
                </a:solidFill>
              </a:rPr>
              <a:t>//</a:t>
            </a:r>
            <a:r>
              <a:rPr lang="en-US" dirty="0" err="1">
                <a:solidFill>
                  <a:schemeClr val="tx1"/>
                </a:solidFill>
              </a:rPr>
              <a:t>jamessturtevant</a:t>
            </a:r>
            <a:endParaRPr lang="en-US" dirty="0">
              <a:solidFill>
                <a:schemeClr val="tx1"/>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9107" y="2291350"/>
            <a:ext cx="6053224" cy="3194404"/>
          </a:xfrm>
          <a:prstGeom prst="rect">
            <a:avLst/>
          </a:prstGeom>
        </p:spPr>
      </p:pic>
    </p:spTree>
    <p:extLst>
      <p:ext uri="{BB962C8B-B14F-4D97-AF65-F5344CB8AC3E}">
        <p14:creationId xmlns:p14="http://schemas.microsoft.com/office/powerpoint/2010/main" val="3748573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34619" y="0"/>
            <a:ext cx="11922762" cy="7077871"/>
          </a:xfrm>
          <a:prstGeom prst="rect">
            <a:avLst/>
          </a:prstGeom>
        </p:spPr>
      </p:pic>
    </p:spTree>
    <p:extLst>
      <p:ext uri="{BB962C8B-B14F-4D97-AF65-F5344CB8AC3E}">
        <p14:creationId xmlns:p14="http://schemas.microsoft.com/office/powerpoint/2010/main" val="29082290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Container runtimes other than Docker</a:t>
            </a:r>
          </a:p>
        </p:txBody>
      </p:sp>
      <p:sp>
        <p:nvSpPr>
          <p:cNvPr id="6" name="Text Placeholder 5"/>
          <p:cNvSpPr>
            <a:spLocks noGrp="1"/>
          </p:cNvSpPr>
          <p:nvPr>
            <p:ph type="body" sz="quarter" idx="10"/>
          </p:nvPr>
        </p:nvSpPr>
        <p:spPr>
          <a:xfrm>
            <a:off x="269241" y="1189494"/>
            <a:ext cx="11655840" cy="5159520"/>
          </a:xfrm>
        </p:spPr>
        <p:txBody>
          <a:bodyPr/>
          <a:lstStyle/>
          <a:p>
            <a:pPr lvl="1"/>
            <a:r>
              <a:rPr lang="en-US" sz="2941" dirty="0" err="1">
                <a:latin typeface="+mj-lt"/>
              </a:rPr>
              <a:t>lxc</a:t>
            </a:r>
            <a:endParaRPr lang="en-US" sz="2941" dirty="0">
              <a:latin typeface="+mj-lt"/>
            </a:endParaRPr>
          </a:p>
          <a:p>
            <a:pPr lvl="2"/>
            <a:r>
              <a:rPr lang="en-US" dirty="0"/>
              <a:t>first </a:t>
            </a:r>
            <a:r>
              <a:rPr lang="en-US" dirty="0" err="1"/>
              <a:t>linux</a:t>
            </a:r>
            <a:r>
              <a:rPr lang="en-US" dirty="0"/>
              <a:t> containers implementation (again, not something in the kernel)</a:t>
            </a:r>
          </a:p>
          <a:p>
            <a:pPr lvl="2"/>
            <a:r>
              <a:rPr lang="en-US" dirty="0"/>
              <a:t>it was not really user friendly (did not have concept of images, </a:t>
            </a:r>
            <a:r>
              <a:rPr lang="en-US" dirty="0" err="1"/>
              <a:t>CoW</a:t>
            </a:r>
            <a:r>
              <a:rPr lang="en-US" dirty="0"/>
              <a:t>, hence </a:t>
            </a:r>
            <a:r>
              <a:rPr lang="en-US" dirty="0" err="1"/>
              <a:t>docker</a:t>
            </a:r>
            <a:r>
              <a:rPr lang="en-US" dirty="0"/>
              <a:t> happened)</a:t>
            </a:r>
          </a:p>
          <a:p>
            <a:pPr lvl="2"/>
            <a:r>
              <a:rPr lang="en-US" dirty="0"/>
              <a:t>used by Docker for quite a while, then got swapped out.</a:t>
            </a:r>
            <a:br>
              <a:rPr lang="en-US" dirty="0"/>
            </a:br>
            <a:endParaRPr lang="en-US" dirty="0"/>
          </a:p>
          <a:p>
            <a:pPr lvl="1"/>
            <a:r>
              <a:rPr lang="en-US" sz="2941" dirty="0" err="1">
                <a:latin typeface="+mj-lt"/>
              </a:rPr>
              <a:t>systemd-nspawn</a:t>
            </a:r>
            <a:endParaRPr lang="en-US" sz="2941" dirty="0">
              <a:latin typeface="+mj-lt"/>
            </a:endParaRPr>
          </a:p>
          <a:p>
            <a:pPr lvl="2"/>
            <a:r>
              <a:rPr lang="en-US" dirty="0"/>
              <a:t>Basically a Docker competitor by </a:t>
            </a:r>
            <a:r>
              <a:rPr lang="en-US" dirty="0" err="1"/>
              <a:t>systemd</a:t>
            </a:r>
            <a:r>
              <a:rPr lang="en-US" dirty="0"/>
              <a:t>, because why not.</a:t>
            </a:r>
            <a:br>
              <a:rPr lang="en-US" dirty="0"/>
            </a:br>
            <a:endParaRPr lang="en-US" dirty="0"/>
          </a:p>
          <a:p>
            <a:pPr lvl="1"/>
            <a:r>
              <a:rPr lang="en-US" sz="2941" dirty="0" err="1">
                <a:latin typeface="+mj-lt"/>
              </a:rPr>
              <a:t>rkt</a:t>
            </a:r>
            <a:endParaRPr lang="en-US" sz="2941" dirty="0">
              <a:latin typeface="+mj-lt"/>
            </a:endParaRPr>
          </a:p>
          <a:p>
            <a:pPr lvl="2"/>
            <a:r>
              <a:rPr lang="en-US" dirty="0"/>
              <a:t>by CoreOS, Docker competitor, focuses on a different set of problems</a:t>
            </a:r>
            <a:br>
              <a:rPr lang="en-US" dirty="0"/>
            </a:br>
            <a:endParaRPr lang="en-US" dirty="0"/>
          </a:p>
          <a:p>
            <a:pPr lvl="1"/>
            <a:r>
              <a:rPr lang="en-US" sz="2941" dirty="0" err="1">
                <a:latin typeface="+mj-lt"/>
              </a:rPr>
              <a:t>runC</a:t>
            </a:r>
            <a:endParaRPr lang="en-US" sz="2941" dirty="0">
              <a:latin typeface="+mj-lt"/>
            </a:endParaRPr>
          </a:p>
          <a:p>
            <a:pPr lvl="2"/>
            <a:r>
              <a:rPr lang="en-US" dirty="0"/>
              <a:t>a lightweight execution-focused implementation by Docker, soon to be used in Docker Engine.</a:t>
            </a:r>
            <a:br>
              <a:rPr lang="en-US" dirty="0"/>
            </a:br>
            <a:endParaRPr lang="en-US" dirty="0"/>
          </a:p>
        </p:txBody>
      </p:sp>
    </p:spTree>
    <p:extLst>
      <p:ext uri="{BB962C8B-B14F-4D97-AF65-F5344CB8AC3E}">
        <p14:creationId xmlns:p14="http://schemas.microsoft.com/office/powerpoint/2010/main" val="218657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66234" y="1990533"/>
            <a:ext cx="9002381" cy="2734057"/>
          </a:xfrm>
          <a:prstGeom prst="rect">
            <a:avLst/>
          </a:prstGeom>
        </p:spPr>
      </p:pic>
    </p:spTree>
    <p:extLst>
      <p:ext uri="{BB962C8B-B14F-4D97-AF65-F5344CB8AC3E}">
        <p14:creationId xmlns:p14="http://schemas.microsoft.com/office/powerpoint/2010/main" val="29486772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558" y="1412044"/>
            <a:ext cx="11653523" cy="3137953"/>
          </a:xfrm>
        </p:spPr>
        <p:txBody>
          <a:bodyPr/>
          <a:lstStyle/>
          <a:p>
            <a:r>
              <a:rPr lang="en-US" b="1" dirty="0"/>
              <a:t>Windows Server Containers </a:t>
            </a:r>
            <a:r>
              <a:rPr lang="en-US" dirty="0"/>
              <a:t>- More density, less isolation</a:t>
            </a:r>
          </a:p>
          <a:p>
            <a:r>
              <a:rPr lang="en-US" b="1" dirty="0"/>
              <a:t>Hyper-V Containers </a:t>
            </a:r>
            <a:r>
              <a:rPr lang="en-US" dirty="0"/>
              <a:t>– More Isolation, less density</a:t>
            </a:r>
          </a:p>
          <a:p>
            <a:r>
              <a:rPr lang="en-US" dirty="0"/>
              <a:t>Both just communicate using the Docker client/engine</a:t>
            </a:r>
          </a:p>
        </p:txBody>
      </p:sp>
      <p:sp>
        <p:nvSpPr>
          <p:cNvPr id="3" name="Title 2"/>
          <p:cNvSpPr>
            <a:spLocks noGrp="1"/>
          </p:cNvSpPr>
          <p:nvPr>
            <p:ph type="title"/>
          </p:nvPr>
        </p:nvSpPr>
        <p:spPr/>
        <p:txBody>
          <a:bodyPr/>
          <a:lstStyle/>
          <a:p>
            <a:r>
              <a:rPr lang="en-US" dirty="0"/>
              <a:t>What about Windows?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811" y="4530869"/>
            <a:ext cx="6723186" cy="2083085"/>
          </a:xfrm>
          <a:prstGeom prst="rect">
            <a:avLst/>
          </a:prstGeom>
        </p:spPr>
      </p:pic>
    </p:spTree>
    <p:extLst>
      <p:ext uri="{BB962C8B-B14F-4D97-AF65-F5344CB8AC3E}">
        <p14:creationId xmlns:p14="http://schemas.microsoft.com/office/powerpoint/2010/main" val="9596005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Windows container?</a:t>
            </a:r>
          </a:p>
        </p:txBody>
      </p:sp>
      <p:sp>
        <p:nvSpPr>
          <p:cNvPr id="306" name="TextBox 305"/>
          <p:cNvSpPr txBox="1"/>
          <p:nvPr/>
        </p:nvSpPr>
        <p:spPr>
          <a:xfrm>
            <a:off x="119835" y="1486746"/>
            <a:ext cx="5826761"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t>Containers </a:t>
            </a:r>
            <a:r>
              <a:rPr lang="en-US" kern="0" dirty="0"/>
              <a:t>= Operating system virtualization</a:t>
            </a:r>
          </a:p>
        </p:txBody>
      </p:sp>
      <p:sp>
        <p:nvSpPr>
          <p:cNvPr id="126" name="TextBox 125"/>
          <p:cNvSpPr txBox="1"/>
          <p:nvPr/>
        </p:nvSpPr>
        <p:spPr>
          <a:xfrm>
            <a:off x="119835" y="4734897"/>
            <a:ext cx="5826760" cy="396931"/>
          </a:xfrm>
          <a:prstGeom prst="rect">
            <a:avLst/>
          </a:prstGeom>
          <a:noFill/>
        </p:spPr>
        <p:txBody>
          <a:bodyPr wrap="square" lIns="0" tIns="0" rIns="0" bIns="146263" rtlCol="0">
            <a:spAutoFit/>
          </a:bodyPr>
          <a:lstStyle/>
          <a:p>
            <a:pPr algn="ctr" defTabSz="914049">
              <a:lnSpc>
                <a:spcPct val="90000"/>
              </a:lnSpc>
              <a:spcAft>
                <a:spcPts val="600"/>
              </a:spcAft>
              <a:defRPr/>
            </a:pPr>
            <a:r>
              <a:rPr lang="en-US" b="1" kern="0" dirty="0"/>
              <a:t>Traditional virtual machines </a:t>
            </a:r>
            <a:r>
              <a:rPr lang="en-US" kern="0" dirty="0"/>
              <a:t>= hardware virtualization</a:t>
            </a:r>
          </a:p>
        </p:txBody>
      </p:sp>
      <p:sp>
        <p:nvSpPr>
          <p:cNvPr id="216" name="Rectangle 215"/>
          <p:cNvSpPr/>
          <p:nvPr/>
        </p:nvSpPr>
        <p:spPr bwMode="auto">
          <a:xfrm>
            <a:off x="830740" y="1890168"/>
            <a:ext cx="4864091" cy="1603185"/>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217" name="Rectangle 216"/>
          <p:cNvSpPr/>
          <p:nvPr/>
        </p:nvSpPr>
        <p:spPr bwMode="auto">
          <a:xfrm>
            <a:off x="830740" y="3533370"/>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218" name="Rectangle 217"/>
          <p:cNvSpPr/>
          <p:nvPr/>
        </p:nvSpPr>
        <p:spPr bwMode="auto">
          <a:xfrm>
            <a:off x="1878582" y="2386064"/>
            <a:ext cx="133005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568" dirty="0">
                <a:solidFill>
                  <a:schemeClr val="tx2"/>
                </a:solidFill>
              </a:rPr>
              <a:t>Applications</a:t>
            </a:r>
          </a:p>
        </p:txBody>
      </p:sp>
      <p:grpSp>
        <p:nvGrpSpPr>
          <p:cNvPr id="219" name="Group 218"/>
          <p:cNvGrpSpPr/>
          <p:nvPr/>
        </p:nvGrpSpPr>
        <p:grpSpPr>
          <a:xfrm>
            <a:off x="1393069" y="2386064"/>
            <a:ext cx="491767" cy="487863"/>
            <a:chOff x="4495435" y="2334205"/>
            <a:chExt cx="501628" cy="497646"/>
          </a:xfrm>
        </p:grpSpPr>
        <p:sp>
          <p:nvSpPr>
            <p:cNvPr id="220" name="Rectangle 219"/>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1" name="Group 220"/>
            <p:cNvGrpSpPr/>
            <p:nvPr/>
          </p:nvGrpSpPr>
          <p:grpSpPr>
            <a:xfrm>
              <a:off x="4588362" y="2455579"/>
              <a:ext cx="315775" cy="254898"/>
              <a:chOff x="4406091" y="6049087"/>
              <a:chExt cx="3960813" cy="3197225"/>
            </a:xfrm>
            <a:solidFill>
              <a:schemeClr val="tx1"/>
            </a:solidFill>
          </p:grpSpPr>
          <p:sp>
            <p:nvSpPr>
              <p:cNvPr id="22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sp>
            <p:nvSpPr>
              <p:cNvPr id="223"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sp>
            <p:nvSpPr>
              <p:cNvPr id="22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grpSp>
      </p:grpSp>
      <p:sp>
        <p:nvSpPr>
          <p:cNvPr id="225" name="Rectangle 224"/>
          <p:cNvSpPr/>
          <p:nvPr/>
        </p:nvSpPr>
        <p:spPr bwMode="auto">
          <a:xfrm>
            <a:off x="1878582" y="2893937"/>
            <a:ext cx="3739958"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US" sz="1568" dirty="0">
                <a:solidFill>
                  <a:schemeClr val="tx2"/>
                </a:solidFill>
              </a:rPr>
              <a:t>Kernel</a:t>
            </a:r>
          </a:p>
        </p:txBody>
      </p:sp>
      <p:grpSp>
        <p:nvGrpSpPr>
          <p:cNvPr id="226" name="Group 225"/>
          <p:cNvGrpSpPr/>
          <p:nvPr/>
        </p:nvGrpSpPr>
        <p:grpSpPr>
          <a:xfrm>
            <a:off x="1393069" y="2893937"/>
            <a:ext cx="491767" cy="487863"/>
            <a:chOff x="4498836" y="2852262"/>
            <a:chExt cx="501628" cy="497646"/>
          </a:xfrm>
        </p:grpSpPr>
        <p:sp>
          <p:nvSpPr>
            <p:cNvPr id="227" name="Rectangle 226"/>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28"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29" name="Group 228"/>
          <p:cNvGrpSpPr/>
          <p:nvPr/>
        </p:nvGrpSpPr>
        <p:grpSpPr>
          <a:xfrm>
            <a:off x="3316449" y="2023777"/>
            <a:ext cx="690581" cy="835736"/>
            <a:chOff x="1156020" y="2248829"/>
            <a:chExt cx="704429" cy="852494"/>
          </a:xfrm>
        </p:grpSpPr>
        <p:sp>
          <p:nvSpPr>
            <p:cNvPr id="230" name="TextBox 22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231" name="Rectangle 23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232" name="Group 231"/>
            <p:cNvGrpSpPr/>
            <p:nvPr/>
          </p:nvGrpSpPr>
          <p:grpSpPr>
            <a:xfrm>
              <a:off x="1282952" y="2590867"/>
              <a:ext cx="471171" cy="380335"/>
              <a:chOff x="4406091" y="6049087"/>
              <a:chExt cx="3960813" cy="3197225"/>
            </a:xfrm>
            <a:solidFill>
              <a:schemeClr val="tx2"/>
            </a:solidFill>
          </p:grpSpPr>
          <p:sp>
            <p:nvSpPr>
              <p:cNvPr id="23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23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23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grpSp>
        <p:nvGrpSpPr>
          <p:cNvPr id="236" name="Group 235"/>
          <p:cNvGrpSpPr/>
          <p:nvPr/>
        </p:nvGrpSpPr>
        <p:grpSpPr>
          <a:xfrm>
            <a:off x="4117530" y="2023777"/>
            <a:ext cx="690581" cy="835736"/>
            <a:chOff x="1156020" y="2248829"/>
            <a:chExt cx="704429" cy="852494"/>
          </a:xfrm>
        </p:grpSpPr>
        <p:sp>
          <p:nvSpPr>
            <p:cNvPr id="237" name="TextBox 23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238" name="Rectangle 23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239" name="Group 238"/>
            <p:cNvGrpSpPr/>
            <p:nvPr/>
          </p:nvGrpSpPr>
          <p:grpSpPr>
            <a:xfrm>
              <a:off x="1282952" y="2590867"/>
              <a:ext cx="471171" cy="380335"/>
              <a:chOff x="4406091" y="6049087"/>
              <a:chExt cx="3960813" cy="3197225"/>
            </a:xfrm>
            <a:solidFill>
              <a:schemeClr val="tx2"/>
            </a:solidFill>
          </p:grpSpPr>
          <p:sp>
            <p:nvSpPr>
              <p:cNvPr id="24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24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24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grpSp>
        <p:nvGrpSpPr>
          <p:cNvPr id="243" name="Group 242"/>
          <p:cNvGrpSpPr/>
          <p:nvPr/>
        </p:nvGrpSpPr>
        <p:grpSpPr>
          <a:xfrm>
            <a:off x="4918610" y="2023777"/>
            <a:ext cx="690581" cy="835736"/>
            <a:chOff x="1156020" y="2248829"/>
            <a:chExt cx="704429" cy="852494"/>
          </a:xfrm>
        </p:grpSpPr>
        <p:sp>
          <p:nvSpPr>
            <p:cNvPr id="244" name="TextBox 243"/>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245" name="Rectangle 244"/>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246" name="Group 245"/>
            <p:cNvGrpSpPr/>
            <p:nvPr/>
          </p:nvGrpSpPr>
          <p:grpSpPr>
            <a:xfrm>
              <a:off x="1282952" y="2590867"/>
              <a:ext cx="471171" cy="380335"/>
              <a:chOff x="4406091" y="6049087"/>
              <a:chExt cx="3960813" cy="3197225"/>
            </a:xfrm>
            <a:solidFill>
              <a:schemeClr val="tx2"/>
            </a:solidFill>
          </p:grpSpPr>
          <p:sp>
            <p:nvSpPr>
              <p:cNvPr id="247"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248"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249"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sp>
        <p:nvSpPr>
          <p:cNvPr id="250" name="Rectangle 249"/>
          <p:cNvSpPr/>
          <p:nvPr/>
        </p:nvSpPr>
        <p:spPr bwMode="auto">
          <a:xfrm>
            <a:off x="345227" y="1890168"/>
            <a:ext cx="491767" cy="16031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1" name="Group 250"/>
          <p:cNvGrpSpPr/>
          <p:nvPr/>
        </p:nvGrpSpPr>
        <p:grpSpPr>
          <a:xfrm>
            <a:off x="447433" y="2586575"/>
            <a:ext cx="272570" cy="214763"/>
            <a:chOff x="4962525" y="2536825"/>
            <a:chExt cx="2260600" cy="1781175"/>
          </a:xfrm>
          <a:solidFill>
            <a:schemeClr val="tx2"/>
          </a:solidFill>
        </p:grpSpPr>
        <p:sp>
          <p:nvSpPr>
            <p:cNvPr id="252"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53"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sp>
        <p:nvSpPr>
          <p:cNvPr id="254" name="Rectangle 253"/>
          <p:cNvSpPr/>
          <p:nvPr/>
        </p:nvSpPr>
        <p:spPr bwMode="auto">
          <a:xfrm>
            <a:off x="345227" y="3533370"/>
            <a:ext cx="49176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5" name="Group 254"/>
          <p:cNvGrpSpPr/>
          <p:nvPr/>
        </p:nvGrpSpPr>
        <p:grpSpPr>
          <a:xfrm>
            <a:off x="491810" y="3661166"/>
            <a:ext cx="179250" cy="232272"/>
            <a:chOff x="5260975" y="2352675"/>
            <a:chExt cx="1663700" cy="2155825"/>
          </a:xfrm>
          <a:solidFill>
            <a:schemeClr val="tx2"/>
          </a:solidFill>
        </p:grpSpPr>
        <p:sp>
          <p:nvSpPr>
            <p:cNvPr id="256"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57"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58"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59"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60"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cxnSp>
        <p:nvCxnSpPr>
          <p:cNvPr id="309" name="Straight Connector 308"/>
          <p:cNvCxnSpPr>
            <a:cxnSpLocks/>
          </p:cNvCxnSpPr>
          <p:nvPr/>
        </p:nvCxnSpPr>
        <p:spPr>
          <a:xfrm flipH="1">
            <a:off x="7059190" y="1239053"/>
            <a:ext cx="4227" cy="5437900"/>
          </a:xfrm>
          <a:prstGeom prst="line">
            <a:avLst/>
          </a:prstGeom>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bwMode="auto">
          <a:xfrm>
            <a:off x="836994" y="5131828"/>
            <a:ext cx="1710307"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02" name="Rectangle 101"/>
          <p:cNvSpPr/>
          <p:nvPr/>
        </p:nvSpPr>
        <p:spPr bwMode="auto">
          <a:xfrm>
            <a:off x="836993" y="5659712"/>
            <a:ext cx="1710308"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03" name="Rectangle 102"/>
          <p:cNvSpPr/>
          <p:nvPr/>
        </p:nvSpPr>
        <p:spPr bwMode="auto">
          <a:xfrm>
            <a:off x="836993" y="6187594"/>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104" name="Group 103"/>
          <p:cNvGrpSpPr/>
          <p:nvPr/>
        </p:nvGrpSpPr>
        <p:grpSpPr>
          <a:xfrm>
            <a:off x="345224" y="5131828"/>
            <a:ext cx="491767" cy="487863"/>
            <a:chOff x="5303837" y="3192462"/>
            <a:chExt cx="501628" cy="497646"/>
          </a:xfrm>
        </p:grpSpPr>
        <p:sp>
          <p:nvSpPr>
            <p:cNvPr id="105" name="Rectangle 104"/>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6" name="Group 105"/>
            <p:cNvGrpSpPr/>
            <p:nvPr/>
          </p:nvGrpSpPr>
          <p:grpSpPr>
            <a:xfrm>
              <a:off x="5434446" y="3309789"/>
              <a:ext cx="236804" cy="262982"/>
              <a:chOff x="7434263" y="-2105025"/>
              <a:chExt cx="947737" cy="1052512"/>
            </a:xfrm>
            <a:solidFill>
              <a:schemeClr val="tx2"/>
            </a:solidFill>
          </p:grpSpPr>
          <p:sp>
            <p:nvSpPr>
              <p:cNvPr id="107"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08"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09"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10" name="Group 109"/>
          <p:cNvGrpSpPr/>
          <p:nvPr/>
        </p:nvGrpSpPr>
        <p:grpSpPr>
          <a:xfrm>
            <a:off x="345223" y="5659712"/>
            <a:ext cx="491767" cy="487863"/>
            <a:chOff x="5303836" y="3730931"/>
            <a:chExt cx="501628" cy="497646"/>
          </a:xfrm>
        </p:grpSpPr>
        <p:sp>
          <p:nvSpPr>
            <p:cNvPr id="111" name="Rectangle 110"/>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2" name="Group 111"/>
            <p:cNvGrpSpPr/>
            <p:nvPr/>
          </p:nvGrpSpPr>
          <p:grpSpPr>
            <a:xfrm>
              <a:off x="5414027" y="3888749"/>
              <a:ext cx="278036" cy="219069"/>
              <a:chOff x="4962525" y="2536825"/>
              <a:chExt cx="2260600" cy="1781175"/>
            </a:xfrm>
            <a:solidFill>
              <a:schemeClr val="tx2"/>
            </a:solidFill>
          </p:grpSpPr>
          <p:sp>
            <p:nvSpPr>
              <p:cNvPr id="113"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4"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15" name="Group 114"/>
          <p:cNvGrpSpPr/>
          <p:nvPr/>
        </p:nvGrpSpPr>
        <p:grpSpPr>
          <a:xfrm>
            <a:off x="345224" y="6187594"/>
            <a:ext cx="491767" cy="487863"/>
            <a:chOff x="5303837" y="4269398"/>
            <a:chExt cx="501628" cy="497646"/>
          </a:xfrm>
        </p:grpSpPr>
        <p:sp>
          <p:nvSpPr>
            <p:cNvPr id="116" name="Rectangle 115"/>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7" name="Group 116"/>
            <p:cNvGrpSpPr/>
            <p:nvPr/>
          </p:nvGrpSpPr>
          <p:grpSpPr>
            <a:xfrm>
              <a:off x="5453359" y="4399756"/>
              <a:ext cx="182844" cy="236930"/>
              <a:chOff x="5260945" y="2352669"/>
              <a:chExt cx="1663693" cy="2155821"/>
            </a:xfrm>
            <a:solidFill>
              <a:schemeClr val="tx2"/>
            </a:solidFill>
          </p:grpSpPr>
          <p:sp>
            <p:nvSpPr>
              <p:cNvPr id="118"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9"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20"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21"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22"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23" name="Group 122"/>
          <p:cNvGrpSpPr/>
          <p:nvPr/>
        </p:nvGrpSpPr>
        <p:grpSpPr>
          <a:xfrm>
            <a:off x="2658581" y="5126445"/>
            <a:ext cx="3042503" cy="996758"/>
            <a:chOff x="5857925" y="3188946"/>
            <a:chExt cx="3103512" cy="1016745"/>
          </a:xfrm>
        </p:grpSpPr>
        <p:sp>
          <p:nvSpPr>
            <p:cNvPr id="125" name="Rectangle 124"/>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27" name="Rectangle 126"/>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28" name="Rectangle 127"/>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29" name="Rectangle 128"/>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30" name="Rectangle 129"/>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31" name="Rectangle 130"/>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132" name="Group 131"/>
            <p:cNvGrpSpPr/>
            <p:nvPr/>
          </p:nvGrpSpPr>
          <p:grpSpPr>
            <a:xfrm>
              <a:off x="6198500" y="3595918"/>
              <a:ext cx="197996" cy="219885"/>
              <a:chOff x="7434267" y="-1318825"/>
              <a:chExt cx="947742" cy="1052511"/>
            </a:xfrm>
            <a:solidFill>
              <a:schemeClr val="accent1"/>
            </a:solidFill>
          </p:grpSpPr>
          <p:sp>
            <p:nvSpPr>
              <p:cNvPr id="153"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54"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55"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33" name="Group 132"/>
            <p:cNvGrpSpPr/>
            <p:nvPr/>
          </p:nvGrpSpPr>
          <p:grpSpPr>
            <a:xfrm>
              <a:off x="6169600" y="3943800"/>
              <a:ext cx="255791" cy="201540"/>
              <a:chOff x="4962525" y="3988427"/>
              <a:chExt cx="2260600" cy="1781175"/>
            </a:xfrm>
            <a:solidFill>
              <a:schemeClr val="accent1"/>
            </a:solidFill>
          </p:grpSpPr>
          <p:sp>
            <p:nvSpPr>
              <p:cNvPr id="151"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52"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34" name="TextBox 133"/>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135" name="Group 134"/>
            <p:cNvGrpSpPr/>
            <p:nvPr/>
          </p:nvGrpSpPr>
          <p:grpSpPr>
            <a:xfrm>
              <a:off x="7310684" y="3592441"/>
              <a:ext cx="197995" cy="219886"/>
              <a:chOff x="7434263" y="-1335463"/>
              <a:chExt cx="947737" cy="1052514"/>
            </a:xfrm>
            <a:solidFill>
              <a:schemeClr val="accent1"/>
            </a:solidFill>
          </p:grpSpPr>
          <p:sp>
            <p:nvSpPr>
              <p:cNvPr id="14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4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5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36" name="Group 135"/>
            <p:cNvGrpSpPr/>
            <p:nvPr/>
          </p:nvGrpSpPr>
          <p:grpSpPr>
            <a:xfrm>
              <a:off x="7281786" y="3940325"/>
              <a:ext cx="255791" cy="201540"/>
              <a:chOff x="4962525" y="3957709"/>
              <a:chExt cx="2260600" cy="1781175"/>
            </a:xfrm>
            <a:solidFill>
              <a:schemeClr val="accent1"/>
            </a:solidFill>
          </p:grpSpPr>
          <p:sp>
            <p:nvSpPr>
              <p:cNvPr id="14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4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37" name="TextBox 136"/>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138" name="Group 137"/>
            <p:cNvGrpSpPr/>
            <p:nvPr/>
          </p:nvGrpSpPr>
          <p:grpSpPr>
            <a:xfrm>
              <a:off x="8422868" y="3592442"/>
              <a:ext cx="197995" cy="219885"/>
              <a:chOff x="7434263" y="-1335457"/>
              <a:chExt cx="947737" cy="1052513"/>
            </a:xfrm>
            <a:solidFill>
              <a:schemeClr val="accent1"/>
            </a:solidFill>
          </p:grpSpPr>
          <p:sp>
            <p:nvSpPr>
              <p:cNvPr id="143"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44"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45"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39" name="Group 138"/>
            <p:cNvGrpSpPr/>
            <p:nvPr/>
          </p:nvGrpSpPr>
          <p:grpSpPr>
            <a:xfrm>
              <a:off x="8393970" y="3940325"/>
              <a:ext cx="255791" cy="201540"/>
              <a:chOff x="4962525" y="3957717"/>
              <a:chExt cx="2260600" cy="1781175"/>
            </a:xfrm>
            <a:solidFill>
              <a:schemeClr val="accent1"/>
            </a:solidFill>
          </p:grpSpPr>
          <p:sp>
            <p:nvSpPr>
              <p:cNvPr id="141"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42"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40" name="TextBox 139"/>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spTree>
    <p:extLst>
      <p:ext uri="{BB962C8B-B14F-4D97-AF65-F5344CB8AC3E}">
        <p14:creationId xmlns:p14="http://schemas.microsoft.com/office/powerpoint/2010/main" val="2286829572"/>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Windows container?</a:t>
            </a:r>
          </a:p>
        </p:txBody>
      </p:sp>
      <p:sp>
        <p:nvSpPr>
          <p:cNvPr id="306" name="TextBox 305"/>
          <p:cNvSpPr txBox="1"/>
          <p:nvPr/>
        </p:nvSpPr>
        <p:spPr>
          <a:xfrm>
            <a:off x="119835" y="1486746"/>
            <a:ext cx="5826761"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t>Containers </a:t>
            </a:r>
            <a:r>
              <a:rPr lang="en-US" kern="0" dirty="0"/>
              <a:t>= Operating system virtualization</a:t>
            </a:r>
          </a:p>
        </p:txBody>
      </p:sp>
      <p:sp>
        <p:nvSpPr>
          <p:cNvPr id="126" name="TextBox 125"/>
          <p:cNvSpPr txBox="1"/>
          <p:nvPr/>
        </p:nvSpPr>
        <p:spPr>
          <a:xfrm>
            <a:off x="119835" y="4734897"/>
            <a:ext cx="5826760" cy="396931"/>
          </a:xfrm>
          <a:prstGeom prst="rect">
            <a:avLst/>
          </a:prstGeom>
          <a:noFill/>
        </p:spPr>
        <p:txBody>
          <a:bodyPr wrap="square" lIns="0" tIns="0" rIns="0" bIns="146263" rtlCol="0">
            <a:spAutoFit/>
          </a:bodyPr>
          <a:lstStyle/>
          <a:p>
            <a:pPr algn="ctr" defTabSz="914049">
              <a:lnSpc>
                <a:spcPct val="90000"/>
              </a:lnSpc>
              <a:spcAft>
                <a:spcPts val="600"/>
              </a:spcAft>
              <a:defRPr/>
            </a:pPr>
            <a:r>
              <a:rPr lang="en-US" b="1" kern="0" dirty="0"/>
              <a:t>Traditional virtual machines </a:t>
            </a:r>
            <a:r>
              <a:rPr lang="en-US" kern="0" dirty="0"/>
              <a:t>= hardware virtualization</a:t>
            </a:r>
          </a:p>
        </p:txBody>
      </p:sp>
      <p:sp>
        <p:nvSpPr>
          <p:cNvPr id="301" name="Rectangle 300"/>
          <p:cNvSpPr/>
          <p:nvPr/>
        </p:nvSpPr>
        <p:spPr bwMode="auto">
          <a:xfrm>
            <a:off x="830740" y="1890168"/>
            <a:ext cx="4864091" cy="1603185"/>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302" name="Rectangle 301"/>
          <p:cNvSpPr/>
          <p:nvPr/>
        </p:nvSpPr>
        <p:spPr bwMode="auto">
          <a:xfrm>
            <a:off x="830740" y="3533370"/>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303" name="Rectangle 302"/>
          <p:cNvSpPr/>
          <p:nvPr/>
        </p:nvSpPr>
        <p:spPr bwMode="auto">
          <a:xfrm>
            <a:off x="1878582" y="2386064"/>
            <a:ext cx="133005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568" dirty="0">
                <a:solidFill>
                  <a:schemeClr val="tx2"/>
                </a:solidFill>
              </a:rPr>
              <a:t>Applications</a:t>
            </a:r>
          </a:p>
        </p:txBody>
      </p:sp>
      <p:grpSp>
        <p:nvGrpSpPr>
          <p:cNvPr id="304" name="Group 303"/>
          <p:cNvGrpSpPr/>
          <p:nvPr/>
        </p:nvGrpSpPr>
        <p:grpSpPr>
          <a:xfrm>
            <a:off x="1393069" y="2386064"/>
            <a:ext cx="491767" cy="487863"/>
            <a:chOff x="4495435" y="2334205"/>
            <a:chExt cx="501628" cy="497646"/>
          </a:xfrm>
        </p:grpSpPr>
        <p:sp>
          <p:nvSpPr>
            <p:cNvPr id="305" name="Rectangle 304"/>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07" name="Group 306"/>
            <p:cNvGrpSpPr/>
            <p:nvPr/>
          </p:nvGrpSpPr>
          <p:grpSpPr>
            <a:xfrm>
              <a:off x="4588362" y="2455579"/>
              <a:ext cx="315775" cy="254898"/>
              <a:chOff x="4406091" y="6049087"/>
              <a:chExt cx="3960813" cy="3197225"/>
            </a:xfrm>
            <a:solidFill>
              <a:schemeClr val="tx1"/>
            </a:solidFill>
          </p:grpSpPr>
          <p:sp>
            <p:nvSpPr>
              <p:cNvPr id="30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sp>
            <p:nvSpPr>
              <p:cNvPr id="309"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sp>
            <p:nvSpPr>
              <p:cNvPr id="31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grpSp>
      </p:grpSp>
      <p:sp>
        <p:nvSpPr>
          <p:cNvPr id="311" name="Rectangle 310"/>
          <p:cNvSpPr/>
          <p:nvPr/>
        </p:nvSpPr>
        <p:spPr bwMode="auto">
          <a:xfrm>
            <a:off x="1878582" y="2893937"/>
            <a:ext cx="3739958"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US" sz="1568" dirty="0">
                <a:solidFill>
                  <a:schemeClr val="tx2"/>
                </a:solidFill>
              </a:rPr>
              <a:t>Kernel</a:t>
            </a:r>
          </a:p>
        </p:txBody>
      </p:sp>
      <p:grpSp>
        <p:nvGrpSpPr>
          <p:cNvPr id="312" name="Group 311"/>
          <p:cNvGrpSpPr/>
          <p:nvPr/>
        </p:nvGrpSpPr>
        <p:grpSpPr>
          <a:xfrm>
            <a:off x="1393069" y="2893937"/>
            <a:ext cx="491767" cy="487863"/>
            <a:chOff x="4498836" y="2852262"/>
            <a:chExt cx="501628" cy="497646"/>
          </a:xfrm>
        </p:grpSpPr>
        <p:sp>
          <p:nvSpPr>
            <p:cNvPr id="313" name="Rectangle 312"/>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14"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5" name="Group 314"/>
          <p:cNvGrpSpPr/>
          <p:nvPr/>
        </p:nvGrpSpPr>
        <p:grpSpPr>
          <a:xfrm>
            <a:off x="3316449" y="2023777"/>
            <a:ext cx="690581" cy="835736"/>
            <a:chOff x="1156020" y="2248829"/>
            <a:chExt cx="704429" cy="852494"/>
          </a:xfrm>
        </p:grpSpPr>
        <p:sp>
          <p:nvSpPr>
            <p:cNvPr id="316" name="TextBox 31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317" name="Rectangle 31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318" name="Group 317"/>
            <p:cNvGrpSpPr/>
            <p:nvPr/>
          </p:nvGrpSpPr>
          <p:grpSpPr>
            <a:xfrm>
              <a:off x="1282952" y="2590867"/>
              <a:ext cx="471171" cy="380335"/>
              <a:chOff x="4406091" y="6049087"/>
              <a:chExt cx="3960813" cy="3197225"/>
            </a:xfrm>
            <a:solidFill>
              <a:schemeClr val="tx2"/>
            </a:solidFill>
          </p:grpSpPr>
          <p:sp>
            <p:nvSpPr>
              <p:cNvPr id="31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32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32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grpSp>
        <p:nvGrpSpPr>
          <p:cNvPr id="322" name="Group 321"/>
          <p:cNvGrpSpPr/>
          <p:nvPr/>
        </p:nvGrpSpPr>
        <p:grpSpPr>
          <a:xfrm>
            <a:off x="4117530" y="2023777"/>
            <a:ext cx="690581" cy="835736"/>
            <a:chOff x="1156020" y="2248829"/>
            <a:chExt cx="704429" cy="852494"/>
          </a:xfrm>
        </p:grpSpPr>
        <p:sp>
          <p:nvSpPr>
            <p:cNvPr id="323" name="TextBox 32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324" name="Rectangle 32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325" name="Group 324"/>
            <p:cNvGrpSpPr/>
            <p:nvPr/>
          </p:nvGrpSpPr>
          <p:grpSpPr>
            <a:xfrm>
              <a:off x="1282952" y="2590867"/>
              <a:ext cx="471171" cy="380335"/>
              <a:chOff x="4406091" y="6049087"/>
              <a:chExt cx="3960813" cy="3197225"/>
            </a:xfrm>
            <a:solidFill>
              <a:schemeClr val="tx2"/>
            </a:solidFill>
          </p:grpSpPr>
          <p:sp>
            <p:nvSpPr>
              <p:cNvPr id="32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32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32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grpSp>
        <p:nvGrpSpPr>
          <p:cNvPr id="329" name="Group 328"/>
          <p:cNvGrpSpPr/>
          <p:nvPr/>
        </p:nvGrpSpPr>
        <p:grpSpPr>
          <a:xfrm>
            <a:off x="4918610" y="2023777"/>
            <a:ext cx="690581" cy="835736"/>
            <a:chOff x="1156020" y="2248829"/>
            <a:chExt cx="704429" cy="852494"/>
          </a:xfrm>
        </p:grpSpPr>
        <p:sp>
          <p:nvSpPr>
            <p:cNvPr id="330" name="TextBox 32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331" name="Rectangle 33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332" name="Group 331"/>
            <p:cNvGrpSpPr/>
            <p:nvPr/>
          </p:nvGrpSpPr>
          <p:grpSpPr>
            <a:xfrm>
              <a:off x="1282952" y="2590867"/>
              <a:ext cx="471171" cy="380335"/>
              <a:chOff x="4406091" y="6049087"/>
              <a:chExt cx="3960813" cy="3197225"/>
            </a:xfrm>
            <a:solidFill>
              <a:schemeClr val="tx2"/>
            </a:solidFill>
          </p:grpSpPr>
          <p:sp>
            <p:nvSpPr>
              <p:cNvPr id="33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33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33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sp>
        <p:nvSpPr>
          <p:cNvPr id="336" name="Rectangle 335"/>
          <p:cNvSpPr/>
          <p:nvPr/>
        </p:nvSpPr>
        <p:spPr bwMode="auto">
          <a:xfrm>
            <a:off x="345227" y="1890168"/>
            <a:ext cx="491767" cy="16031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7" name="Group 336"/>
          <p:cNvGrpSpPr/>
          <p:nvPr/>
        </p:nvGrpSpPr>
        <p:grpSpPr>
          <a:xfrm>
            <a:off x="447433" y="2586575"/>
            <a:ext cx="272570" cy="214763"/>
            <a:chOff x="4962525" y="2536825"/>
            <a:chExt cx="2260600" cy="1781175"/>
          </a:xfrm>
          <a:solidFill>
            <a:schemeClr val="tx2"/>
          </a:solidFill>
        </p:grpSpPr>
        <p:sp>
          <p:nvSpPr>
            <p:cNvPr id="338"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339"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sp>
        <p:nvSpPr>
          <p:cNvPr id="340" name="Rectangle 339"/>
          <p:cNvSpPr/>
          <p:nvPr/>
        </p:nvSpPr>
        <p:spPr bwMode="auto">
          <a:xfrm>
            <a:off x="345227" y="3533370"/>
            <a:ext cx="49176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41" name="Group 340"/>
          <p:cNvGrpSpPr/>
          <p:nvPr/>
        </p:nvGrpSpPr>
        <p:grpSpPr>
          <a:xfrm>
            <a:off x="491810" y="3661166"/>
            <a:ext cx="179250" cy="232272"/>
            <a:chOff x="5260975" y="2352675"/>
            <a:chExt cx="1663700" cy="2155825"/>
          </a:xfrm>
          <a:solidFill>
            <a:schemeClr val="tx2"/>
          </a:solidFill>
        </p:grpSpPr>
        <p:sp>
          <p:nvSpPr>
            <p:cNvPr id="342"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343"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344"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345"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346"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cxnSp>
        <p:nvCxnSpPr>
          <p:cNvPr id="427" name="Straight Connector 426"/>
          <p:cNvCxnSpPr>
            <a:cxnSpLocks/>
          </p:cNvCxnSpPr>
          <p:nvPr/>
        </p:nvCxnSpPr>
        <p:spPr>
          <a:xfrm flipH="1">
            <a:off x="7059190" y="1239053"/>
            <a:ext cx="4227" cy="5437900"/>
          </a:xfrm>
          <a:prstGeom prst="line">
            <a:avLst/>
          </a:prstGeom>
        </p:spPr>
        <p:style>
          <a:lnRef idx="1">
            <a:schemeClr val="accent1"/>
          </a:lnRef>
          <a:fillRef idx="0">
            <a:schemeClr val="accent1"/>
          </a:fillRef>
          <a:effectRef idx="0">
            <a:schemeClr val="accent1"/>
          </a:effectRef>
          <a:fontRef idx="minor">
            <a:schemeClr val="tx1"/>
          </a:fontRef>
        </p:style>
      </p:cxnSp>
      <p:grpSp>
        <p:nvGrpSpPr>
          <p:cNvPr id="428" name="Group 427"/>
          <p:cNvGrpSpPr/>
          <p:nvPr/>
        </p:nvGrpSpPr>
        <p:grpSpPr>
          <a:xfrm>
            <a:off x="8396514" y="2181084"/>
            <a:ext cx="2428026" cy="1271822"/>
            <a:chOff x="8624153" y="2019905"/>
            <a:chExt cx="2476713" cy="1297325"/>
          </a:xfrm>
        </p:grpSpPr>
        <p:grpSp>
          <p:nvGrpSpPr>
            <p:cNvPr id="429" name="Group 428"/>
            <p:cNvGrpSpPr/>
            <p:nvPr/>
          </p:nvGrpSpPr>
          <p:grpSpPr>
            <a:xfrm>
              <a:off x="8628838" y="2951470"/>
              <a:ext cx="2472028" cy="365760"/>
              <a:chOff x="8658780" y="2951470"/>
              <a:chExt cx="2472028" cy="365760"/>
            </a:xfrm>
          </p:grpSpPr>
          <p:sp>
            <p:nvSpPr>
              <p:cNvPr id="451" name="Rectangle 450"/>
              <p:cNvSpPr/>
              <p:nvPr/>
            </p:nvSpPr>
            <p:spPr bwMode="auto">
              <a:xfrm>
                <a:off x="9027688" y="2951470"/>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US" sz="1176" kern="0" dirty="0">
                    <a:gradFill>
                      <a:gsLst>
                        <a:gs pos="0">
                          <a:srgbClr val="FFFFFF"/>
                        </a:gs>
                        <a:gs pos="100000">
                          <a:srgbClr val="FFFFFF"/>
                        </a:gs>
                      </a:gsLst>
                      <a:lin ang="5400000" scaled="0"/>
                    </a:gradFill>
                    <a:cs typeface="Segoe UI" pitchFamily="34" charset="0"/>
                  </a:rPr>
                  <a:t>Kernel</a:t>
                </a:r>
              </a:p>
            </p:txBody>
          </p:sp>
          <p:grpSp>
            <p:nvGrpSpPr>
              <p:cNvPr id="452" name="Group 451"/>
              <p:cNvGrpSpPr/>
              <p:nvPr/>
            </p:nvGrpSpPr>
            <p:grpSpPr>
              <a:xfrm>
                <a:off x="8658780" y="2951470"/>
                <a:ext cx="365760" cy="365760"/>
                <a:chOff x="4498836" y="2852262"/>
                <a:chExt cx="501628" cy="497646"/>
              </a:xfrm>
            </p:grpSpPr>
            <p:sp>
              <p:nvSpPr>
                <p:cNvPr id="453" name="Rectangle 452"/>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54"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0" name="Group 429"/>
            <p:cNvGrpSpPr/>
            <p:nvPr/>
          </p:nvGrpSpPr>
          <p:grpSpPr>
            <a:xfrm>
              <a:off x="8624153" y="2019905"/>
              <a:ext cx="704429" cy="852494"/>
              <a:chOff x="1156020" y="2248829"/>
              <a:chExt cx="704429" cy="852494"/>
            </a:xfrm>
          </p:grpSpPr>
          <p:sp>
            <p:nvSpPr>
              <p:cNvPr id="445" name="TextBox 444"/>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446" name="Rectangle 445"/>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447" name="Group 446"/>
              <p:cNvGrpSpPr/>
              <p:nvPr/>
            </p:nvGrpSpPr>
            <p:grpSpPr>
              <a:xfrm>
                <a:off x="1282952" y="2590867"/>
                <a:ext cx="471171" cy="380335"/>
                <a:chOff x="4406091" y="6049087"/>
                <a:chExt cx="3960813" cy="3197225"/>
              </a:xfrm>
              <a:solidFill>
                <a:schemeClr val="tx2"/>
              </a:solidFill>
            </p:grpSpPr>
            <p:sp>
              <p:nvSpPr>
                <p:cNvPr id="44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449"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45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grpSp>
          <p:nvGrpSpPr>
            <p:cNvPr id="431" name="Group 430"/>
            <p:cNvGrpSpPr/>
            <p:nvPr/>
          </p:nvGrpSpPr>
          <p:grpSpPr>
            <a:xfrm>
              <a:off x="9509508" y="2019905"/>
              <a:ext cx="704429" cy="852494"/>
              <a:chOff x="1156020" y="2248829"/>
              <a:chExt cx="704429" cy="852494"/>
            </a:xfrm>
          </p:grpSpPr>
          <p:sp>
            <p:nvSpPr>
              <p:cNvPr id="439" name="TextBox 438"/>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440" name="Rectangle 439"/>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441" name="Group 440"/>
              <p:cNvGrpSpPr/>
              <p:nvPr/>
            </p:nvGrpSpPr>
            <p:grpSpPr>
              <a:xfrm>
                <a:off x="1282952" y="2590867"/>
                <a:ext cx="471171" cy="380335"/>
                <a:chOff x="4406091" y="6049087"/>
                <a:chExt cx="3960813" cy="3197225"/>
              </a:xfrm>
              <a:solidFill>
                <a:schemeClr val="tx2"/>
              </a:solidFill>
            </p:grpSpPr>
            <p:sp>
              <p:nvSpPr>
                <p:cNvPr id="44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443"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44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grpSp>
          <p:nvGrpSpPr>
            <p:cNvPr id="432" name="Group 431"/>
            <p:cNvGrpSpPr/>
            <p:nvPr/>
          </p:nvGrpSpPr>
          <p:grpSpPr>
            <a:xfrm>
              <a:off x="10394862" y="2019905"/>
              <a:ext cx="704429" cy="852494"/>
              <a:chOff x="1156020" y="2248829"/>
              <a:chExt cx="704429" cy="852494"/>
            </a:xfrm>
          </p:grpSpPr>
          <p:sp>
            <p:nvSpPr>
              <p:cNvPr id="433" name="TextBox 43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434" name="Rectangle 43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435" name="Group 434"/>
              <p:cNvGrpSpPr/>
              <p:nvPr/>
            </p:nvGrpSpPr>
            <p:grpSpPr>
              <a:xfrm>
                <a:off x="1282952" y="2590867"/>
                <a:ext cx="471171" cy="380335"/>
                <a:chOff x="4406091" y="6049087"/>
                <a:chExt cx="3960813" cy="3197225"/>
              </a:xfrm>
              <a:solidFill>
                <a:schemeClr val="tx2"/>
              </a:solidFill>
            </p:grpSpPr>
            <p:sp>
              <p:nvSpPr>
                <p:cNvPr id="43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43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43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grpSp>
      <p:sp>
        <p:nvSpPr>
          <p:cNvPr id="455" name="TextBox 454"/>
          <p:cNvSpPr txBox="1"/>
          <p:nvPr/>
        </p:nvSpPr>
        <p:spPr>
          <a:xfrm>
            <a:off x="7122044" y="1412045"/>
            <a:ext cx="4930336" cy="573909"/>
          </a:xfrm>
          <a:prstGeom prst="rect">
            <a:avLst/>
          </a:prstGeom>
          <a:noFill/>
        </p:spPr>
        <p:txBody>
          <a:bodyPr wrap="square" lIns="0" tIns="0" rIns="0" bIns="0" rtlCol="0">
            <a:spAutoFit/>
          </a:bodyPr>
          <a:lstStyle/>
          <a:p>
            <a:pPr algn="ctr" defTabSz="914049">
              <a:lnSpc>
                <a:spcPct val="90000"/>
              </a:lnSpc>
              <a:spcAft>
                <a:spcPts val="600"/>
              </a:spcAft>
              <a:defRPr/>
            </a:pPr>
            <a:r>
              <a:rPr lang="en-US" b="1" kern="0" dirty="0"/>
              <a:t>Windows Server Containers</a:t>
            </a:r>
          </a:p>
          <a:p>
            <a:pPr algn="ctr" defTabSz="914049">
              <a:lnSpc>
                <a:spcPct val="90000"/>
              </a:lnSpc>
              <a:spcAft>
                <a:spcPts val="600"/>
              </a:spcAft>
              <a:defRPr/>
            </a:pPr>
            <a:r>
              <a:rPr lang="en-US" kern="0" dirty="0"/>
              <a:t>Maximum speed and density</a:t>
            </a:r>
          </a:p>
        </p:txBody>
      </p:sp>
      <p:sp>
        <p:nvSpPr>
          <p:cNvPr id="129" name="Rectangle 128"/>
          <p:cNvSpPr/>
          <p:nvPr/>
        </p:nvSpPr>
        <p:spPr bwMode="auto">
          <a:xfrm>
            <a:off x="836994" y="5131828"/>
            <a:ext cx="1710307"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30" name="Rectangle 129"/>
          <p:cNvSpPr/>
          <p:nvPr/>
        </p:nvSpPr>
        <p:spPr bwMode="auto">
          <a:xfrm>
            <a:off x="836993" y="5659712"/>
            <a:ext cx="1710308"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31" name="Rectangle 130"/>
          <p:cNvSpPr/>
          <p:nvPr/>
        </p:nvSpPr>
        <p:spPr bwMode="auto">
          <a:xfrm>
            <a:off x="836993" y="6187594"/>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132" name="Group 131"/>
          <p:cNvGrpSpPr/>
          <p:nvPr/>
        </p:nvGrpSpPr>
        <p:grpSpPr>
          <a:xfrm>
            <a:off x="345224" y="5131828"/>
            <a:ext cx="491767" cy="487863"/>
            <a:chOff x="5303837" y="3192462"/>
            <a:chExt cx="501628" cy="497646"/>
          </a:xfrm>
        </p:grpSpPr>
        <p:sp>
          <p:nvSpPr>
            <p:cNvPr id="133" name="Rectangle 132"/>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4" name="Group 133"/>
            <p:cNvGrpSpPr/>
            <p:nvPr/>
          </p:nvGrpSpPr>
          <p:grpSpPr>
            <a:xfrm>
              <a:off x="5434446" y="3309789"/>
              <a:ext cx="236804" cy="262982"/>
              <a:chOff x="7434263" y="-2105025"/>
              <a:chExt cx="947737" cy="1052512"/>
            </a:xfrm>
            <a:solidFill>
              <a:schemeClr val="tx2"/>
            </a:solidFill>
          </p:grpSpPr>
          <p:sp>
            <p:nvSpPr>
              <p:cNvPr id="135"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36"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37"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38" name="Group 137"/>
          <p:cNvGrpSpPr/>
          <p:nvPr/>
        </p:nvGrpSpPr>
        <p:grpSpPr>
          <a:xfrm>
            <a:off x="345223" y="5659712"/>
            <a:ext cx="491767" cy="487863"/>
            <a:chOff x="5303836" y="3730931"/>
            <a:chExt cx="501628" cy="497646"/>
          </a:xfrm>
        </p:grpSpPr>
        <p:sp>
          <p:nvSpPr>
            <p:cNvPr id="139" name="Rectangle 138"/>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0" name="Group 139"/>
            <p:cNvGrpSpPr/>
            <p:nvPr/>
          </p:nvGrpSpPr>
          <p:grpSpPr>
            <a:xfrm>
              <a:off x="5414027" y="3888749"/>
              <a:ext cx="278036" cy="219069"/>
              <a:chOff x="4962525" y="2536825"/>
              <a:chExt cx="2260600" cy="1781175"/>
            </a:xfrm>
            <a:solidFill>
              <a:schemeClr val="tx2"/>
            </a:solidFill>
          </p:grpSpPr>
          <p:sp>
            <p:nvSpPr>
              <p:cNvPr id="141"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42"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43" name="Group 142"/>
          <p:cNvGrpSpPr/>
          <p:nvPr/>
        </p:nvGrpSpPr>
        <p:grpSpPr>
          <a:xfrm>
            <a:off x="345224" y="6187594"/>
            <a:ext cx="491767" cy="487863"/>
            <a:chOff x="5303837" y="4269398"/>
            <a:chExt cx="501628" cy="497646"/>
          </a:xfrm>
        </p:grpSpPr>
        <p:sp>
          <p:nvSpPr>
            <p:cNvPr id="144" name="Rectangle 143"/>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5" name="Group 144"/>
            <p:cNvGrpSpPr/>
            <p:nvPr/>
          </p:nvGrpSpPr>
          <p:grpSpPr>
            <a:xfrm>
              <a:off x="5453359" y="4399756"/>
              <a:ext cx="182844" cy="236930"/>
              <a:chOff x="5260945" y="2352669"/>
              <a:chExt cx="1663693" cy="2155821"/>
            </a:xfrm>
            <a:solidFill>
              <a:schemeClr val="tx2"/>
            </a:solidFill>
          </p:grpSpPr>
          <p:sp>
            <p:nvSpPr>
              <p:cNvPr id="146"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47"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48"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49"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50"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51" name="Group 150"/>
          <p:cNvGrpSpPr/>
          <p:nvPr/>
        </p:nvGrpSpPr>
        <p:grpSpPr>
          <a:xfrm>
            <a:off x="2658581" y="5126445"/>
            <a:ext cx="3042503" cy="996758"/>
            <a:chOff x="5857925" y="3188946"/>
            <a:chExt cx="3103512" cy="1016745"/>
          </a:xfrm>
        </p:grpSpPr>
        <p:sp>
          <p:nvSpPr>
            <p:cNvPr id="152" name="Rectangle 151"/>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53" name="Rectangle 152"/>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54" name="Rectangle 153"/>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55" name="Rectangle 154"/>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56" name="Rectangle 155"/>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57" name="Rectangle 156"/>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158" name="Group 157"/>
            <p:cNvGrpSpPr/>
            <p:nvPr/>
          </p:nvGrpSpPr>
          <p:grpSpPr>
            <a:xfrm>
              <a:off x="6198500" y="3595918"/>
              <a:ext cx="197996" cy="219885"/>
              <a:chOff x="7434267" y="-1318825"/>
              <a:chExt cx="947742" cy="1052511"/>
            </a:xfrm>
            <a:solidFill>
              <a:schemeClr val="accent1"/>
            </a:solidFill>
          </p:grpSpPr>
          <p:sp>
            <p:nvSpPr>
              <p:cNvPr id="179"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80"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81"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59" name="Group 158"/>
            <p:cNvGrpSpPr/>
            <p:nvPr/>
          </p:nvGrpSpPr>
          <p:grpSpPr>
            <a:xfrm>
              <a:off x="6169600" y="3943800"/>
              <a:ext cx="255791" cy="201540"/>
              <a:chOff x="4962525" y="3988427"/>
              <a:chExt cx="2260600" cy="1781175"/>
            </a:xfrm>
            <a:solidFill>
              <a:schemeClr val="accent1"/>
            </a:solidFill>
          </p:grpSpPr>
          <p:sp>
            <p:nvSpPr>
              <p:cNvPr id="177"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78"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60" name="TextBox 159"/>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161" name="Group 160"/>
            <p:cNvGrpSpPr/>
            <p:nvPr/>
          </p:nvGrpSpPr>
          <p:grpSpPr>
            <a:xfrm>
              <a:off x="7310684" y="3592441"/>
              <a:ext cx="197995" cy="219886"/>
              <a:chOff x="7434263" y="-1335463"/>
              <a:chExt cx="947737" cy="1052514"/>
            </a:xfrm>
            <a:solidFill>
              <a:schemeClr val="accent1"/>
            </a:solidFill>
          </p:grpSpPr>
          <p:sp>
            <p:nvSpPr>
              <p:cNvPr id="174"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75"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76"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62" name="Group 161"/>
            <p:cNvGrpSpPr/>
            <p:nvPr/>
          </p:nvGrpSpPr>
          <p:grpSpPr>
            <a:xfrm>
              <a:off x="7281786" y="3940325"/>
              <a:ext cx="255791" cy="201540"/>
              <a:chOff x="4962525" y="3957709"/>
              <a:chExt cx="2260600" cy="1781175"/>
            </a:xfrm>
            <a:solidFill>
              <a:schemeClr val="accent1"/>
            </a:solidFill>
          </p:grpSpPr>
          <p:sp>
            <p:nvSpPr>
              <p:cNvPr id="172"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73"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63" name="TextBox 162"/>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164" name="Group 163"/>
            <p:cNvGrpSpPr/>
            <p:nvPr/>
          </p:nvGrpSpPr>
          <p:grpSpPr>
            <a:xfrm>
              <a:off x="8422868" y="3592442"/>
              <a:ext cx="197995" cy="219885"/>
              <a:chOff x="7434263" y="-1335457"/>
              <a:chExt cx="947737" cy="1052513"/>
            </a:xfrm>
            <a:solidFill>
              <a:schemeClr val="accent1"/>
            </a:solidFill>
          </p:grpSpPr>
          <p:sp>
            <p:nvSpPr>
              <p:cNvPr id="169"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70"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71"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65" name="Group 164"/>
            <p:cNvGrpSpPr/>
            <p:nvPr/>
          </p:nvGrpSpPr>
          <p:grpSpPr>
            <a:xfrm>
              <a:off x="8393970" y="3940325"/>
              <a:ext cx="255791" cy="201540"/>
              <a:chOff x="4962525" y="3957717"/>
              <a:chExt cx="2260600" cy="1781175"/>
            </a:xfrm>
            <a:solidFill>
              <a:schemeClr val="accent1"/>
            </a:solidFill>
          </p:grpSpPr>
          <p:sp>
            <p:nvSpPr>
              <p:cNvPr id="167"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68"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66" name="TextBox 165"/>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spTree>
    <p:extLst>
      <p:ext uri="{BB962C8B-B14F-4D97-AF65-F5344CB8AC3E}">
        <p14:creationId xmlns:p14="http://schemas.microsoft.com/office/powerpoint/2010/main" val="391531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like Linux containers…. With a bonus.</a:t>
            </a:r>
          </a:p>
        </p:txBody>
      </p:sp>
      <p:sp>
        <p:nvSpPr>
          <p:cNvPr id="306" name="TextBox 305"/>
          <p:cNvSpPr txBox="1"/>
          <p:nvPr/>
        </p:nvSpPr>
        <p:spPr>
          <a:xfrm>
            <a:off x="119835" y="1486746"/>
            <a:ext cx="5826761"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solidFill>
                  <a:srgbClr val="505050"/>
                </a:solidFill>
                <a:latin typeface="Segoe UI"/>
              </a:rPr>
              <a:t>Containers </a:t>
            </a:r>
            <a:r>
              <a:rPr lang="en-US" kern="0" dirty="0">
                <a:solidFill>
                  <a:srgbClr val="505050"/>
                </a:solidFill>
                <a:latin typeface="Segoe UI"/>
              </a:rPr>
              <a:t>= Operating system virtualization</a:t>
            </a:r>
          </a:p>
        </p:txBody>
      </p:sp>
      <p:sp>
        <p:nvSpPr>
          <p:cNvPr id="126" name="TextBox 125"/>
          <p:cNvSpPr txBox="1"/>
          <p:nvPr/>
        </p:nvSpPr>
        <p:spPr>
          <a:xfrm>
            <a:off x="119835" y="4734897"/>
            <a:ext cx="5826760" cy="396931"/>
          </a:xfrm>
          <a:prstGeom prst="rect">
            <a:avLst/>
          </a:prstGeom>
          <a:noFill/>
        </p:spPr>
        <p:txBody>
          <a:bodyPr wrap="square" lIns="0" tIns="0" rIns="0" bIns="146263" rtlCol="0">
            <a:spAutoFit/>
          </a:bodyPr>
          <a:lstStyle/>
          <a:p>
            <a:pPr algn="ctr" defTabSz="914049">
              <a:lnSpc>
                <a:spcPct val="90000"/>
              </a:lnSpc>
              <a:spcAft>
                <a:spcPts val="600"/>
              </a:spcAft>
              <a:defRPr/>
            </a:pPr>
            <a:r>
              <a:rPr lang="en-US" b="1" kern="0" dirty="0">
                <a:solidFill>
                  <a:srgbClr val="505050"/>
                </a:solidFill>
                <a:latin typeface="Segoe UI"/>
              </a:rPr>
              <a:t>Traditional virtual machines </a:t>
            </a:r>
            <a:r>
              <a:rPr lang="en-US" kern="0" dirty="0">
                <a:solidFill>
                  <a:srgbClr val="505050"/>
                </a:solidFill>
                <a:latin typeface="Segoe UI"/>
              </a:rPr>
              <a:t>= hardware virtualization</a:t>
            </a:r>
          </a:p>
        </p:txBody>
      </p:sp>
      <p:cxnSp>
        <p:nvCxnSpPr>
          <p:cNvPr id="101" name="Straight Connector 100"/>
          <p:cNvCxnSpPr>
            <a:cxnSpLocks/>
          </p:cNvCxnSpPr>
          <p:nvPr/>
        </p:nvCxnSpPr>
        <p:spPr>
          <a:xfrm flipH="1">
            <a:off x="7059190" y="1239053"/>
            <a:ext cx="4227" cy="54379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8396514" y="2181084"/>
            <a:ext cx="2428026" cy="1271822"/>
            <a:chOff x="8624153" y="2019905"/>
            <a:chExt cx="2476713" cy="1297325"/>
          </a:xfrm>
        </p:grpSpPr>
        <p:grpSp>
          <p:nvGrpSpPr>
            <p:cNvPr id="21" name="Group 20"/>
            <p:cNvGrpSpPr/>
            <p:nvPr/>
          </p:nvGrpSpPr>
          <p:grpSpPr>
            <a:xfrm>
              <a:off x="8628838" y="2951470"/>
              <a:ext cx="2472028" cy="365760"/>
              <a:chOff x="8658780" y="2951470"/>
              <a:chExt cx="2472028" cy="365760"/>
            </a:xfrm>
          </p:grpSpPr>
          <p:sp>
            <p:nvSpPr>
              <p:cNvPr id="198" name="Rectangle 197"/>
              <p:cNvSpPr/>
              <p:nvPr/>
            </p:nvSpPr>
            <p:spPr bwMode="auto">
              <a:xfrm>
                <a:off x="9027688" y="2951470"/>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176" kern="0" dirty="0">
                    <a:gradFill>
                      <a:gsLst>
                        <a:gs pos="0">
                          <a:srgbClr val="FFFFFF"/>
                        </a:gs>
                        <a:gs pos="100000">
                          <a:srgbClr val="FFFFFF"/>
                        </a:gs>
                      </a:gsLst>
                      <a:lin ang="5400000" scaled="0"/>
                    </a:gradFill>
                    <a:latin typeface="Segoe UI"/>
                    <a:cs typeface="Segoe UI" pitchFamily="34" charset="0"/>
                  </a:rPr>
                  <a:t>Kernel</a:t>
                </a:r>
              </a:p>
            </p:txBody>
          </p:sp>
          <p:grpSp>
            <p:nvGrpSpPr>
              <p:cNvPr id="199" name="Group 198"/>
              <p:cNvGrpSpPr/>
              <p:nvPr/>
            </p:nvGrpSpPr>
            <p:grpSpPr>
              <a:xfrm>
                <a:off x="8658780" y="2951470"/>
                <a:ext cx="365760" cy="365760"/>
                <a:chOff x="4498836" y="2852262"/>
                <a:chExt cx="501628" cy="497646"/>
              </a:xfrm>
            </p:grpSpPr>
            <p:sp>
              <p:nvSpPr>
                <p:cNvPr id="200" name="Rectangle 199"/>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02" name="Group 201"/>
            <p:cNvGrpSpPr/>
            <p:nvPr/>
          </p:nvGrpSpPr>
          <p:grpSpPr>
            <a:xfrm>
              <a:off x="8624153" y="2019905"/>
              <a:ext cx="704429" cy="852494"/>
              <a:chOff x="1156020" y="2248829"/>
              <a:chExt cx="704429" cy="852494"/>
            </a:xfrm>
          </p:grpSpPr>
          <p:sp>
            <p:nvSpPr>
              <p:cNvPr id="203" name="TextBox 20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204" name="Rectangle 20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205" name="Group 204"/>
              <p:cNvGrpSpPr/>
              <p:nvPr/>
            </p:nvGrpSpPr>
            <p:grpSpPr>
              <a:xfrm>
                <a:off x="1282952" y="2590867"/>
                <a:ext cx="471171" cy="380335"/>
                <a:chOff x="4406091" y="6049087"/>
                <a:chExt cx="3960813" cy="3197225"/>
              </a:xfrm>
              <a:solidFill>
                <a:schemeClr val="tx2"/>
              </a:solidFill>
            </p:grpSpPr>
            <p:sp>
              <p:nvSpPr>
                <p:cNvPr id="20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0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0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nvGrpSpPr>
            <p:cNvPr id="209" name="Group 208"/>
            <p:cNvGrpSpPr/>
            <p:nvPr/>
          </p:nvGrpSpPr>
          <p:grpSpPr>
            <a:xfrm>
              <a:off x="9509508" y="2019905"/>
              <a:ext cx="704429" cy="852494"/>
              <a:chOff x="1156020" y="2248829"/>
              <a:chExt cx="704429" cy="852494"/>
            </a:xfrm>
          </p:grpSpPr>
          <p:sp>
            <p:nvSpPr>
              <p:cNvPr id="210" name="TextBox 20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211" name="Rectangle 21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212" name="Group 211"/>
              <p:cNvGrpSpPr/>
              <p:nvPr/>
            </p:nvGrpSpPr>
            <p:grpSpPr>
              <a:xfrm>
                <a:off x="1282952" y="2590867"/>
                <a:ext cx="471171" cy="380335"/>
                <a:chOff x="4406091" y="6049087"/>
                <a:chExt cx="3960813" cy="3197225"/>
              </a:xfrm>
              <a:solidFill>
                <a:schemeClr val="tx2"/>
              </a:solidFill>
            </p:grpSpPr>
            <p:sp>
              <p:nvSpPr>
                <p:cNvPr id="21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1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1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nvGrpSpPr>
            <p:cNvPr id="216" name="Group 215"/>
            <p:cNvGrpSpPr/>
            <p:nvPr/>
          </p:nvGrpSpPr>
          <p:grpSpPr>
            <a:xfrm>
              <a:off x="10394862" y="2019905"/>
              <a:ext cx="704429" cy="852494"/>
              <a:chOff x="1156020" y="2248829"/>
              <a:chExt cx="704429" cy="852494"/>
            </a:xfrm>
          </p:grpSpPr>
          <p:sp>
            <p:nvSpPr>
              <p:cNvPr id="217" name="TextBox 21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218" name="Rectangle 21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219" name="Group 218"/>
              <p:cNvGrpSpPr/>
              <p:nvPr/>
            </p:nvGrpSpPr>
            <p:grpSpPr>
              <a:xfrm>
                <a:off x="1282952" y="2590867"/>
                <a:ext cx="471171" cy="380335"/>
                <a:chOff x="4406091" y="6049087"/>
                <a:chExt cx="3960813" cy="3197225"/>
              </a:xfrm>
              <a:solidFill>
                <a:schemeClr val="tx2"/>
              </a:solidFill>
            </p:grpSpPr>
            <p:sp>
              <p:nvSpPr>
                <p:cNvPr id="22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2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2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sp>
        <p:nvSpPr>
          <p:cNvPr id="223" name="TextBox 222"/>
          <p:cNvSpPr txBox="1"/>
          <p:nvPr/>
        </p:nvSpPr>
        <p:spPr>
          <a:xfrm>
            <a:off x="7122044" y="1412045"/>
            <a:ext cx="4930336" cy="573909"/>
          </a:xfrm>
          <a:prstGeom prst="rect">
            <a:avLst/>
          </a:prstGeom>
          <a:noFill/>
        </p:spPr>
        <p:txBody>
          <a:bodyPr wrap="square" lIns="0" tIns="0" rIns="0" bIns="0" rtlCol="0">
            <a:spAutoFit/>
          </a:bodyPr>
          <a:lstStyle/>
          <a:p>
            <a:pPr algn="ctr" defTabSz="914049">
              <a:lnSpc>
                <a:spcPct val="90000"/>
              </a:lnSpc>
              <a:spcAft>
                <a:spcPts val="600"/>
              </a:spcAft>
              <a:defRPr/>
            </a:pPr>
            <a:r>
              <a:rPr lang="en-US" b="1" kern="0" dirty="0">
                <a:solidFill>
                  <a:srgbClr val="505050"/>
                </a:solidFill>
                <a:latin typeface="Segoe UI"/>
              </a:rPr>
              <a:t>Windows Server Containers</a:t>
            </a:r>
          </a:p>
          <a:p>
            <a:pPr algn="ctr" defTabSz="914049">
              <a:lnSpc>
                <a:spcPct val="90000"/>
              </a:lnSpc>
              <a:spcAft>
                <a:spcPts val="600"/>
              </a:spcAft>
              <a:defRPr/>
            </a:pPr>
            <a:r>
              <a:rPr lang="en-US" kern="0" dirty="0">
                <a:solidFill>
                  <a:srgbClr val="505050"/>
                </a:solidFill>
                <a:latin typeface="Segoe UI"/>
              </a:rPr>
              <a:t>Maximum speed and density</a:t>
            </a:r>
          </a:p>
        </p:txBody>
      </p:sp>
      <p:grpSp>
        <p:nvGrpSpPr>
          <p:cNvPr id="23" name="Group 22"/>
          <p:cNvGrpSpPr/>
          <p:nvPr/>
        </p:nvGrpSpPr>
        <p:grpSpPr>
          <a:xfrm>
            <a:off x="8398795" y="4625673"/>
            <a:ext cx="2423467" cy="1611304"/>
            <a:chOff x="8630018" y="5165203"/>
            <a:chExt cx="2472063" cy="1643614"/>
          </a:xfrm>
        </p:grpSpPr>
        <p:grpSp>
          <p:nvGrpSpPr>
            <p:cNvPr id="18" name="Group 17"/>
            <p:cNvGrpSpPr/>
            <p:nvPr/>
          </p:nvGrpSpPr>
          <p:grpSpPr>
            <a:xfrm>
              <a:off x="8630413" y="6443056"/>
              <a:ext cx="2468878" cy="365761"/>
              <a:chOff x="8598897" y="6443056"/>
              <a:chExt cx="2468878" cy="365761"/>
            </a:xfrm>
          </p:grpSpPr>
          <p:sp>
            <p:nvSpPr>
              <p:cNvPr id="240" name="Rectangle 239"/>
              <p:cNvSpPr/>
              <p:nvPr/>
            </p:nvSpPr>
            <p:spPr bwMode="auto">
              <a:xfrm>
                <a:off x="8964655" y="6443057"/>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176" kern="0" dirty="0">
                    <a:gradFill>
                      <a:gsLst>
                        <a:gs pos="0">
                          <a:srgbClr val="FFFFFF"/>
                        </a:gs>
                        <a:gs pos="100000">
                          <a:srgbClr val="FFFFFF"/>
                        </a:gs>
                      </a:gsLst>
                      <a:lin ang="5400000" scaled="0"/>
                    </a:gradFill>
                    <a:latin typeface="Segoe UI"/>
                    <a:ea typeface="Segoe UI" pitchFamily="34" charset="0"/>
                    <a:cs typeface="Segoe UI" pitchFamily="34" charset="0"/>
                  </a:rPr>
                  <a:t>Hyper-V</a:t>
                </a: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 name="Group 16"/>
              <p:cNvGrpSpPr/>
              <p:nvPr/>
            </p:nvGrpSpPr>
            <p:grpSpPr>
              <a:xfrm>
                <a:off x="8598897" y="6443056"/>
                <a:ext cx="365760" cy="365760"/>
                <a:chOff x="8598897" y="6443056"/>
                <a:chExt cx="365760" cy="365760"/>
              </a:xfrm>
            </p:grpSpPr>
            <p:sp>
              <p:nvSpPr>
                <p:cNvPr id="239" name="Rectangle 238"/>
                <p:cNvSpPr/>
                <p:nvPr/>
              </p:nvSpPr>
              <p:spPr bwMode="auto">
                <a:xfrm>
                  <a:off x="8598897" y="6443056"/>
                  <a:ext cx="365760" cy="36576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8703931" y="6525062"/>
                  <a:ext cx="155693" cy="201748"/>
                  <a:chOff x="5260975" y="2352675"/>
                  <a:chExt cx="1663700" cy="2155825"/>
                </a:xfrm>
                <a:solidFill>
                  <a:schemeClr val="tx2"/>
                </a:solidFill>
              </p:grpSpPr>
              <p:sp>
                <p:nvSpPr>
                  <p:cNvPr id="242"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43" name="Oval 17"/>
                  <p:cNvSpPr>
                    <a:spLocks noChangeArrowheads="1"/>
                  </p:cNvSpPr>
                  <p:nvPr/>
                </p:nvSpPr>
                <p:spPr bwMode="auto">
                  <a:xfrm>
                    <a:off x="6546850" y="2643188"/>
                    <a:ext cx="128588" cy="123825"/>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44" name="Oval 18"/>
                  <p:cNvSpPr>
                    <a:spLocks noChangeArrowheads="1"/>
                  </p:cNvSpPr>
                  <p:nvPr/>
                </p:nvSpPr>
                <p:spPr bwMode="auto">
                  <a:xfrm>
                    <a:off x="6546850" y="3049588"/>
                    <a:ext cx="128588" cy="125413"/>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45" name="Oval 19"/>
                  <p:cNvSpPr>
                    <a:spLocks noChangeArrowheads="1"/>
                  </p:cNvSpPr>
                  <p:nvPr/>
                </p:nvSpPr>
                <p:spPr bwMode="auto">
                  <a:xfrm>
                    <a:off x="6546850" y="3457575"/>
                    <a:ext cx="128588" cy="123825"/>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46" name="Oval 20"/>
                  <p:cNvSpPr>
                    <a:spLocks noChangeArrowheads="1"/>
                  </p:cNvSpPr>
                  <p:nvPr/>
                </p:nvSpPr>
                <p:spPr bwMode="auto">
                  <a:xfrm>
                    <a:off x="6546850" y="3863975"/>
                    <a:ext cx="128588" cy="123825"/>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grpSp>
        </p:grpSp>
        <p:grpSp>
          <p:nvGrpSpPr>
            <p:cNvPr id="19" name="Group 18"/>
            <p:cNvGrpSpPr/>
            <p:nvPr/>
          </p:nvGrpSpPr>
          <p:grpSpPr>
            <a:xfrm>
              <a:off x="8630018" y="5165203"/>
              <a:ext cx="777240" cy="1246735"/>
              <a:chOff x="8599821" y="5165203"/>
              <a:chExt cx="777240" cy="1246735"/>
            </a:xfrm>
          </p:grpSpPr>
          <p:grpSp>
            <p:nvGrpSpPr>
              <p:cNvPr id="9" name="Group 8"/>
              <p:cNvGrpSpPr/>
              <p:nvPr/>
            </p:nvGrpSpPr>
            <p:grpSpPr>
              <a:xfrm>
                <a:off x="8636227" y="5198401"/>
                <a:ext cx="704429" cy="1174494"/>
                <a:chOff x="8635106" y="4651691"/>
                <a:chExt cx="704429" cy="1174494"/>
              </a:xfrm>
            </p:grpSpPr>
            <p:grpSp>
              <p:nvGrpSpPr>
                <p:cNvPr id="4" name="Group 3"/>
                <p:cNvGrpSpPr/>
                <p:nvPr/>
              </p:nvGrpSpPr>
              <p:grpSpPr>
                <a:xfrm>
                  <a:off x="8635106" y="5551434"/>
                  <a:ext cx="704429" cy="274751"/>
                  <a:chOff x="8635106" y="5542669"/>
                  <a:chExt cx="704429" cy="274751"/>
                </a:xfrm>
              </p:grpSpPr>
              <p:sp>
                <p:nvSpPr>
                  <p:cNvPr id="176" name="Rectangle 175"/>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 tIns="146263" rIns="0"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029" dirty="0">
                        <a:solidFill>
                          <a:srgbClr val="FFFFFF"/>
                        </a:solidFill>
                        <a:latin typeface="Segoe UI"/>
                      </a:rPr>
                      <a:t>Kernel</a:t>
                    </a:r>
                    <a:endParaRPr lang="en-US" sz="1078" dirty="0">
                      <a:solidFill>
                        <a:srgbClr val="FFFFFF"/>
                      </a:solidFill>
                      <a:latin typeface="Segoe UI"/>
                    </a:endParaRPr>
                  </a:p>
                </p:txBody>
              </p:sp>
              <p:grpSp>
                <p:nvGrpSpPr>
                  <p:cNvPr id="177" name="Group 176"/>
                  <p:cNvGrpSpPr/>
                  <p:nvPr/>
                </p:nvGrpSpPr>
                <p:grpSpPr>
                  <a:xfrm>
                    <a:off x="8635106" y="5542670"/>
                    <a:ext cx="276948" cy="274750"/>
                    <a:chOff x="4498836" y="2852262"/>
                    <a:chExt cx="501628" cy="497646"/>
                  </a:xfrm>
                </p:grpSpPr>
                <p:sp>
                  <p:nvSpPr>
                    <p:cNvPr id="178" name="Rectangle 177"/>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0" name="Group 179"/>
                <p:cNvGrpSpPr/>
                <p:nvPr/>
              </p:nvGrpSpPr>
              <p:grpSpPr>
                <a:xfrm>
                  <a:off x="8635106" y="4651691"/>
                  <a:ext cx="704429" cy="852494"/>
                  <a:chOff x="1156020" y="2248829"/>
                  <a:chExt cx="704429" cy="852494"/>
                </a:xfrm>
              </p:grpSpPr>
              <p:sp>
                <p:nvSpPr>
                  <p:cNvPr id="181" name="TextBox 180"/>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182" name="Rectangle 181"/>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183" name="Group 182"/>
                  <p:cNvGrpSpPr/>
                  <p:nvPr/>
                </p:nvGrpSpPr>
                <p:grpSpPr>
                  <a:xfrm>
                    <a:off x="1282952" y="2590867"/>
                    <a:ext cx="471171" cy="380335"/>
                    <a:chOff x="4406091" y="6049087"/>
                    <a:chExt cx="3960813" cy="3197225"/>
                  </a:xfrm>
                  <a:solidFill>
                    <a:schemeClr val="tx2"/>
                  </a:solidFill>
                </p:grpSpPr>
                <p:sp>
                  <p:nvSpPr>
                    <p:cNvPr id="18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185"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18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sp>
            <p:nvSpPr>
              <p:cNvPr id="8" name="Rectangle 7"/>
              <p:cNvSpPr/>
              <p:nvPr/>
            </p:nvSpPr>
            <p:spPr bwMode="auto">
              <a:xfrm>
                <a:off x="8599821"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p:cNvGrpSpPr/>
            <p:nvPr/>
          </p:nvGrpSpPr>
          <p:grpSpPr>
            <a:xfrm>
              <a:off x="9477430" y="5165203"/>
              <a:ext cx="777240" cy="1246735"/>
              <a:chOff x="9428529" y="5165203"/>
              <a:chExt cx="777240" cy="1246735"/>
            </a:xfrm>
          </p:grpSpPr>
          <p:grpSp>
            <p:nvGrpSpPr>
              <p:cNvPr id="248" name="Group 247"/>
              <p:cNvGrpSpPr/>
              <p:nvPr/>
            </p:nvGrpSpPr>
            <p:grpSpPr>
              <a:xfrm>
                <a:off x="9464935" y="5198401"/>
                <a:ext cx="704429" cy="1174494"/>
                <a:chOff x="8635106" y="4651691"/>
                <a:chExt cx="704429" cy="1174494"/>
              </a:xfrm>
            </p:grpSpPr>
            <p:grpSp>
              <p:nvGrpSpPr>
                <p:cNvPr id="250" name="Group 249"/>
                <p:cNvGrpSpPr/>
                <p:nvPr/>
              </p:nvGrpSpPr>
              <p:grpSpPr>
                <a:xfrm>
                  <a:off x="8635106" y="5551434"/>
                  <a:ext cx="704429" cy="274751"/>
                  <a:chOff x="8635106" y="5542669"/>
                  <a:chExt cx="704429" cy="274751"/>
                </a:xfrm>
              </p:grpSpPr>
              <p:sp>
                <p:nvSpPr>
                  <p:cNvPr id="258" name="Rectangle 257"/>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 tIns="146263" rIns="0"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029" dirty="0">
                        <a:solidFill>
                          <a:srgbClr val="FFFFFF"/>
                        </a:solidFill>
                        <a:latin typeface="Segoe UI"/>
                      </a:rPr>
                      <a:t>Kernel</a:t>
                    </a:r>
                    <a:endParaRPr lang="en-US" sz="1078" dirty="0">
                      <a:solidFill>
                        <a:srgbClr val="FFFFFF"/>
                      </a:solidFill>
                      <a:latin typeface="Segoe UI"/>
                    </a:endParaRPr>
                  </a:p>
                </p:txBody>
              </p:sp>
              <p:grpSp>
                <p:nvGrpSpPr>
                  <p:cNvPr id="259" name="Group 258"/>
                  <p:cNvGrpSpPr/>
                  <p:nvPr/>
                </p:nvGrpSpPr>
                <p:grpSpPr>
                  <a:xfrm>
                    <a:off x="8635106" y="5542670"/>
                    <a:ext cx="276948" cy="274750"/>
                    <a:chOff x="4498836" y="2852262"/>
                    <a:chExt cx="501628" cy="497646"/>
                  </a:xfrm>
                </p:grpSpPr>
                <p:sp>
                  <p:nvSpPr>
                    <p:cNvPr id="260" name="Rectangle 259"/>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51" name="Group 250"/>
                <p:cNvGrpSpPr/>
                <p:nvPr/>
              </p:nvGrpSpPr>
              <p:grpSpPr>
                <a:xfrm>
                  <a:off x="8635106" y="4651691"/>
                  <a:ext cx="704429" cy="852494"/>
                  <a:chOff x="1156020" y="2248829"/>
                  <a:chExt cx="704429" cy="852494"/>
                </a:xfrm>
              </p:grpSpPr>
              <p:sp>
                <p:nvSpPr>
                  <p:cNvPr id="252" name="TextBox 251"/>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253" name="Rectangle 25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254" name="Group 253"/>
                  <p:cNvGrpSpPr/>
                  <p:nvPr/>
                </p:nvGrpSpPr>
                <p:grpSpPr>
                  <a:xfrm>
                    <a:off x="1282952" y="2590867"/>
                    <a:ext cx="471171" cy="380335"/>
                    <a:chOff x="4406091" y="6049087"/>
                    <a:chExt cx="3960813" cy="3197225"/>
                  </a:xfrm>
                  <a:solidFill>
                    <a:schemeClr val="tx2"/>
                  </a:solidFill>
                </p:grpSpPr>
                <p:sp>
                  <p:nvSpPr>
                    <p:cNvPr id="25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5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5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sp>
            <p:nvSpPr>
              <p:cNvPr id="249" name="Rectangle 248"/>
              <p:cNvSpPr/>
              <p:nvPr/>
            </p:nvSpPr>
            <p:spPr bwMode="auto">
              <a:xfrm>
                <a:off x="9428529"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p:cNvGrpSpPr/>
            <p:nvPr/>
          </p:nvGrpSpPr>
          <p:grpSpPr>
            <a:xfrm>
              <a:off x="10324841" y="5165203"/>
              <a:ext cx="777240" cy="1246735"/>
              <a:chOff x="10263860" y="5165203"/>
              <a:chExt cx="777240" cy="1246735"/>
            </a:xfrm>
          </p:grpSpPr>
          <p:grpSp>
            <p:nvGrpSpPr>
              <p:cNvPr id="263" name="Group 262"/>
              <p:cNvGrpSpPr/>
              <p:nvPr/>
            </p:nvGrpSpPr>
            <p:grpSpPr>
              <a:xfrm>
                <a:off x="10300266" y="5198401"/>
                <a:ext cx="704429" cy="1174494"/>
                <a:chOff x="8635106" y="4651691"/>
                <a:chExt cx="704429" cy="1174494"/>
              </a:xfrm>
            </p:grpSpPr>
            <p:grpSp>
              <p:nvGrpSpPr>
                <p:cNvPr id="265" name="Group 264"/>
                <p:cNvGrpSpPr/>
                <p:nvPr/>
              </p:nvGrpSpPr>
              <p:grpSpPr>
                <a:xfrm>
                  <a:off x="8635106" y="5551434"/>
                  <a:ext cx="704429" cy="274751"/>
                  <a:chOff x="8635106" y="5542669"/>
                  <a:chExt cx="704429" cy="274751"/>
                </a:xfrm>
              </p:grpSpPr>
              <p:sp>
                <p:nvSpPr>
                  <p:cNvPr id="273" name="Rectangle 272"/>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 tIns="146263" rIns="0"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029" dirty="0">
                        <a:solidFill>
                          <a:srgbClr val="FFFFFF"/>
                        </a:solidFill>
                        <a:latin typeface="Segoe UI"/>
                      </a:rPr>
                      <a:t>Kernel</a:t>
                    </a:r>
                    <a:endParaRPr lang="en-US" sz="1078" dirty="0">
                      <a:solidFill>
                        <a:srgbClr val="FFFFFF"/>
                      </a:solidFill>
                      <a:latin typeface="Segoe UI"/>
                    </a:endParaRPr>
                  </a:p>
                </p:txBody>
              </p:sp>
              <p:grpSp>
                <p:nvGrpSpPr>
                  <p:cNvPr id="274" name="Group 273"/>
                  <p:cNvGrpSpPr/>
                  <p:nvPr/>
                </p:nvGrpSpPr>
                <p:grpSpPr>
                  <a:xfrm>
                    <a:off x="8635106" y="5542670"/>
                    <a:ext cx="276948" cy="274750"/>
                    <a:chOff x="4498836" y="2852262"/>
                    <a:chExt cx="501628" cy="497646"/>
                  </a:xfrm>
                </p:grpSpPr>
                <p:sp>
                  <p:nvSpPr>
                    <p:cNvPr id="275" name="Rectangle 274"/>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6"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66" name="Group 265"/>
                <p:cNvGrpSpPr/>
                <p:nvPr/>
              </p:nvGrpSpPr>
              <p:grpSpPr>
                <a:xfrm>
                  <a:off x="8635106" y="4651691"/>
                  <a:ext cx="704429" cy="852494"/>
                  <a:chOff x="1156020" y="2248829"/>
                  <a:chExt cx="704429" cy="852494"/>
                </a:xfrm>
              </p:grpSpPr>
              <p:sp>
                <p:nvSpPr>
                  <p:cNvPr id="267" name="TextBox 26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268" name="Rectangle 26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269" name="Group 268"/>
                  <p:cNvGrpSpPr/>
                  <p:nvPr/>
                </p:nvGrpSpPr>
                <p:grpSpPr>
                  <a:xfrm>
                    <a:off x="1282952" y="2590867"/>
                    <a:ext cx="471171" cy="380335"/>
                    <a:chOff x="4406091" y="6049087"/>
                    <a:chExt cx="3960813" cy="3197225"/>
                  </a:xfrm>
                  <a:solidFill>
                    <a:schemeClr val="tx2"/>
                  </a:solidFill>
                </p:grpSpPr>
                <p:sp>
                  <p:nvSpPr>
                    <p:cNvPr id="27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7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7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sp>
            <p:nvSpPr>
              <p:cNvPr id="264" name="Rectangle 263"/>
              <p:cNvSpPr/>
              <p:nvPr/>
            </p:nvSpPr>
            <p:spPr bwMode="auto">
              <a:xfrm>
                <a:off x="10263860"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77" name="TextBox 276"/>
          <p:cNvSpPr txBox="1"/>
          <p:nvPr/>
        </p:nvSpPr>
        <p:spPr>
          <a:xfrm>
            <a:off x="7142923" y="3877213"/>
            <a:ext cx="4935209" cy="573909"/>
          </a:xfrm>
          <a:prstGeom prst="rect">
            <a:avLst/>
          </a:prstGeom>
          <a:noFill/>
        </p:spPr>
        <p:txBody>
          <a:bodyPr wrap="square" lIns="0" tIns="0" rIns="0" bIns="0" rtlCol="0">
            <a:spAutoFit/>
          </a:bodyPr>
          <a:lstStyle/>
          <a:p>
            <a:pPr algn="ctr" defTabSz="914049">
              <a:lnSpc>
                <a:spcPct val="90000"/>
              </a:lnSpc>
              <a:spcAft>
                <a:spcPts val="600"/>
              </a:spcAft>
              <a:defRPr/>
            </a:pPr>
            <a:r>
              <a:rPr lang="en-US" b="1" kern="0" dirty="0">
                <a:solidFill>
                  <a:srgbClr val="505050"/>
                </a:solidFill>
                <a:latin typeface="Segoe UI"/>
              </a:rPr>
              <a:t>Hyper-V Containers</a:t>
            </a:r>
          </a:p>
          <a:p>
            <a:pPr algn="ctr" defTabSz="914049">
              <a:lnSpc>
                <a:spcPct val="90000"/>
              </a:lnSpc>
              <a:spcAft>
                <a:spcPts val="600"/>
              </a:spcAft>
              <a:defRPr/>
            </a:pPr>
            <a:r>
              <a:rPr lang="en-US" kern="0" dirty="0">
                <a:solidFill>
                  <a:srgbClr val="505050"/>
                </a:solidFill>
                <a:latin typeface="Segoe UI"/>
              </a:rPr>
              <a:t>Isolation plus performance</a:t>
            </a:r>
          </a:p>
        </p:txBody>
      </p:sp>
      <p:sp>
        <p:nvSpPr>
          <p:cNvPr id="328" name="Rectangle 327"/>
          <p:cNvSpPr/>
          <p:nvPr/>
        </p:nvSpPr>
        <p:spPr bwMode="auto">
          <a:xfrm>
            <a:off x="830740" y="1890168"/>
            <a:ext cx="4864091" cy="1603185"/>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a:ea typeface="Segoe UI" pitchFamily="34" charset="0"/>
                <a:cs typeface="Segoe UI" pitchFamily="34" charset="0"/>
              </a:rPr>
              <a:t>OS</a:t>
            </a:r>
          </a:p>
        </p:txBody>
      </p:sp>
      <p:sp>
        <p:nvSpPr>
          <p:cNvPr id="329" name="Rectangle 328"/>
          <p:cNvSpPr/>
          <p:nvPr/>
        </p:nvSpPr>
        <p:spPr bwMode="auto">
          <a:xfrm>
            <a:off x="830740" y="3533370"/>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a:ea typeface="Segoe UI" pitchFamily="34" charset="0"/>
                <a:cs typeface="Segoe UI" pitchFamily="34" charset="0"/>
              </a:rPr>
              <a:t>Hardware</a:t>
            </a:r>
          </a:p>
        </p:txBody>
      </p:sp>
      <p:sp>
        <p:nvSpPr>
          <p:cNvPr id="330" name="Rectangle 329"/>
          <p:cNvSpPr/>
          <p:nvPr/>
        </p:nvSpPr>
        <p:spPr bwMode="auto">
          <a:xfrm>
            <a:off x="1878582" y="2386064"/>
            <a:ext cx="133005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568" dirty="0">
                <a:solidFill>
                  <a:srgbClr val="D83B01"/>
                </a:solidFill>
                <a:latin typeface="Segoe UI"/>
              </a:rPr>
              <a:t>Applications</a:t>
            </a:r>
          </a:p>
        </p:txBody>
      </p:sp>
      <p:grpSp>
        <p:nvGrpSpPr>
          <p:cNvPr id="331" name="Group 330"/>
          <p:cNvGrpSpPr/>
          <p:nvPr/>
        </p:nvGrpSpPr>
        <p:grpSpPr>
          <a:xfrm>
            <a:off x="1393069" y="2386064"/>
            <a:ext cx="491767" cy="487863"/>
            <a:chOff x="4495435" y="2334205"/>
            <a:chExt cx="501628" cy="497646"/>
          </a:xfrm>
        </p:grpSpPr>
        <p:sp>
          <p:nvSpPr>
            <p:cNvPr id="332" name="Rectangle 331"/>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3" name="Group 332"/>
            <p:cNvGrpSpPr/>
            <p:nvPr/>
          </p:nvGrpSpPr>
          <p:grpSpPr>
            <a:xfrm>
              <a:off x="4588362" y="2455579"/>
              <a:ext cx="315775" cy="254898"/>
              <a:chOff x="4406091" y="6049087"/>
              <a:chExt cx="3960813" cy="3197225"/>
            </a:xfrm>
            <a:solidFill>
              <a:schemeClr val="tx1"/>
            </a:solidFill>
          </p:grpSpPr>
          <p:sp>
            <p:nvSpPr>
              <p:cNvPr id="3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35"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3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sp>
        <p:nvSpPr>
          <p:cNvPr id="337" name="Rectangle 336"/>
          <p:cNvSpPr/>
          <p:nvPr/>
        </p:nvSpPr>
        <p:spPr bwMode="auto">
          <a:xfrm>
            <a:off x="1878582" y="2893937"/>
            <a:ext cx="3739958"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568" dirty="0">
                <a:solidFill>
                  <a:srgbClr val="D83B01"/>
                </a:solidFill>
                <a:latin typeface="Segoe UI"/>
              </a:rPr>
              <a:t>Kernel</a:t>
            </a:r>
          </a:p>
        </p:txBody>
      </p:sp>
      <p:grpSp>
        <p:nvGrpSpPr>
          <p:cNvPr id="338" name="Group 337"/>
          <p:cNvGrpSpPr/>
          <p:nvPr/>
        </p:nvGrpSpPr>
        <p:grpSpPr>
          <a:xfrm>
            <a:off x="1393069" y="2893937"/>
            <a:ext cx="491767" cy="487863"/>
            <a:chOff x="4498836" y="2852262"/>
            <a:chExt cx="501628" cy="497646"/>
          </a:xfrm>
        </p:grpSpPr>
        <p:sp>
          <p:nvSpPr>
            <p:cNvPr id="339" name="Rectangle 33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0"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1" name="Group 340"/>
          <p:cNvGrpSpPr/>
          <p:nvPr/>
        </p:nvGrpSpPr>
        <p:grpSpPr>
          <a:xfrm>
            <a:off x="3316449" y="2023777"/>
            <a:ext cx="690581" cy="835736"/>
            <a:chOff x="1156020" y="2248829"/>
            <a:chExt cx="704429" cy="852494"/>
          </a:xfrm>
        </p:grpSpPr>
        <p:sp>
          <p:nvSpPr>
            <p:cNvPr id="342" name="TextBox 341"/>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343" name="Rectangle 34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344" name="Group 343"/>
            <p:cNvGrpSpPr/>
            <p:nvPr/>
          </p:nvGrpSpPr>
          <p:grpSpPr>
            <a:xfrm>
              <a:off x="1282952" y="2590867"/>
              <a:ext cx="471171" cy="380335"/>
              <a:chOff x="4406091" y="6049087"/>
              <a:chExt cx="3960813" cy="3197225"/>
            </a:xfrm>
            <a:solidFill>
              <a:schemeClr val="tx2"/>
            </a:solidFill>
          </p:grpSpPr>
          <p:sp>
            <p:nvSpPr>
              <p:cNvPr id="34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4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4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nvGrpSpPr>
          <p:cNvPr id="348" name="Group 347"/>
          <p:cNvGrpSpPr/>
          <p:nvPr/>
        </p:nvGrpSpPr>
        <p:grpSpPr>
          <a:xfrm>
            <a:off x="4117530" y="2023777"/>
            <a:ext cx="690581" cy="835736"/>
            <a:chOff x="1156020" y="2248829"/>
            <a:chExt cx="704429" cy="852494"/>
          </a:xfrm>
        </p:grpSpPr>
        <p:sp>
          <p:nvSpPr>
            <p:cNvPr id="349" name="TextBox 348"/>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350" name="Rectangle 349"/>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351" name="Group 350"/>
            <p:cNvGrpSpPr/>
            <p:nvPr/>
          </p:nvGrpSpPr>
          <p:grpSpPr>
            <a:xfrm>
              <a:off x="1282952" y="2590867"/>
              <a:ext cx="471171" cy="380335"/>
              <a:chOff x="4406091" y="6049087"/>
              <a:chExt cx="3960813" cy="3197225"/>
            </a:xfrm>
            <a:solidFill>
              <a:schemeClr val="tx2"/>
            </a:solidFill>
          </p:grpSpPr>
          <p:sp>
            <p:nvSpPr>
              <p:cNvPr id="35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53"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5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nvGrpSpPr>
          <p:cNvPr id="355" name="Group 354"/>
          <p:cNvGrpSpPr/>
          <p:nvPr/>
        </p:nvGrpSpPr>
        <p:grpSpPr>
          <a:xfrm>
            <a:off x="4918610" y="2023777"/>
            <a:ext cx="690581" cy="835736"/>
            <a:chOff x="1156020" y="2248829"/>
            <a:chExt cx="704429" cy="852494"/>
          </a:xfrm>
        </p:grpSpPr>
        <p:sp>
          <p:nvSpPr>
            <p:cNvPr id="356" name="TextBox 35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357" name="Rectangle 35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358" name="Group 357"/>
            <p:cNvGrpSpPr/>
            <p:nvPr/>
          </p:nvGrpSpPr>
          <p:grpSpPr>
            <a:xfrm>
              <a:off x="1282952" y="2590867"/>
              <a:ext cx="471171" cy="380335"/>
              <a:chOff x="4406091" y="6049087"/>
              <a:chExt cx="3960813" cy="3197225"/>
            </a:xfrm>
            <a:solidFill>
              <a:schemeClr val="tx2"/>
            </a:solidFill>
          </p:grpSpPr>
          <p:sp>
            <p:nvSpPr>
              <p:cNvPr id="35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6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6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sp>
        <p:nvSpPr>
          <p:cNvPr id="362" name="Rectangle 361"/>
          <p:cNvSpPr/>
          <p:nvPr/>
        </p:nvSpPr>
        <p:spPr bwMode="auto">
          <a:xfrm>
            <a:off x="345227" y="1890168"/>
            <a:ext cx="491767" cy="16031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3" name="Group 362"/>
          <p:cNvGrpSpPr/>
          <p:nvPr/>
        </p:nvGrpSpPr>
        <p:grpSpPr>
          <a:xfrm>
            <a:off x="447433" y="2586575"/>
            <a:ext cx="272570" cy="214763"/>
            <a:chOff x="4962525" y="2536825"/>
            <a:chExt cx="2260600" cy="1781175"/>
          </a:xfrm>
          <a:solidFill>
            <a:schemeClr val="tx2"/>
          </a:solidFill>
        </p:grpSpPr>
        <p:sp>
          <p:nvSpPr>
            <p:cNvPr id="36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36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sp>
        <p:nvSpPr>
          <p:cNvPr id="366" name="Rectangle 365"/>
          <p:cNvSpPr/>
          <p:nvPr/>
        </p:nvSpPr>
        <p:spPr bwMode="auto">
          <a:xfrm>
            <a:off x="345227" y="3533370"/>
            <a:ext cx="49176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7" name="Group 366"/>
          <p:cNvGrpSpPr/>
          <p:nvPr/>
        </p:nvGrpSpPr>
        <p:grpSpPr>
          <a:xfrm>
            <a:off x="491810" y="3661166"/>
            <a:ext cx="179250" cy="232272"/>
            <a:chOff x="5260975" y="2352675"/>
            <a:chExt cx="1663700" cy="2155825"/>
          </a:xfrm>
          <a:solidFill>
            <a:schemeClr val="tx2"/>
          </a:solidFill>
        </p:grpSpPr>
        <p:sp>
          <p:nvSpPr>
            <p:cNvPr id="36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369"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370"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371"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372"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sp>
        <p:nvSpPr>
          <p:cNvPr id="187" name="Rectangle 186"/>
          <p:cNvSpPr/>
          <p:nvPr/>
        </p:nvSpPr>
        <p:spPr bwMode="auto">
          <a:xfrm>
            <a:off x="836994" y="5131828"/>
            <a:ext cx="1710307"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a:ea typeface="Segoe UI" pitchFamily="34" charset="0"/>
                <a:cs typeface="Segoe UI" pitchFamily="34" charset="0"/>
              </a:rPr>
              <a:t>Application</a:t>
            </a:r>
          </a:p>
        </p:txBody>
      </p:sp>
      <p:sp>
        <p:nvSpPr>
          <p:cNvPr id="188" name="Rectangle 187"/>
          <p:cNvSpPr/>
          <p:nvPr/>
        </p:nvSpPr>
        <p:spPr bwMode="auto">
          <a:xfrm>
            <a:off x="836993" y="5659712"/>
            <a:ext cx="1710308"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a:ea typeface="Segoe UI" pitchFamily="34" charset="0"/>
                <a:cs typeface="Segoe UI" pitchFamily="34" charset="0"/>
              </a:rPr>
              <a:t>OS</a:t>
            </a:r>
          </a:p>
        </p:txBody>
      </p:sp>
      <p:sp>
        <p:nvSpPr>
          <p:cNvPr id="189" name="Rectangle 188"/>
          <p:cNvSpPr/>
          <p:nvPr/>
        </p:nvSpPr>
        <p:spPr bwMode="auto">
          <a:xfrm>
            <a:off x="836993" y="6187594"/>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a:ea typeface="Segoe UI" pitchFamily="34" charset="0"/>
                <a:cs typeface="Segoe UI" pitchFamily="34" charset="0"/>
              </a:rPr>
              <a:t>Hardware</a:t>
            </a:r>
          </a:p>
        </p:txBody>
      </p:sp>
      <p:grpSp>
        <p:nvGrpSpPr>
          <p:cNvPr id="190" name="Group 189"/>
          <p:cNvGrpSpPr/>
          <p:nvPr/>
        </p:nvGrpSpPr>
        <p:grpSpPr>
          <a:xfrm>
            <a:off x="345224" y="5131828"/>
            <a:ext cx="491767" cy="487863"/>
            <a:chOff x="5303837" y="3192462"/>
            <a:chExt cx="501628" cy="497646"/>
          </a:xfrm>
        </p:grpSpPr>
        <p:sp>
          <p:nvSpPr>
            <p:cNvPr id="191" name="Rectangle 190"/>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2" name="Group 191"/>
            <p:cNvGrpSpPr/>
            <p:nvPr/>
          </p:nvGrpSpPr>
          <p:grpSpPr>
            <a:xfrm>
              <a:off x="5434446" y="3309789"/>
              <a:ext cx="236804" cy="262982"/>
              <a:chOff x="7434263" y="-2105025"/>
              <a:chExt cx="947737" cy="1052512"/>
            </a:xfrm>
            <a:solidFill>
              <a:schemeClr val="tx2"/>
            </a:solidFill>
          </p:grpSpPr>
          <p:sp>
            <p:nvSpPr>
              <p:cNvPr id="193"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194"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195"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grpSp>
      <p:grpSp>
        <p:nvGrpSpPr>
          <p:cNvPr id="196" name="Group 195"/>
          <p:cNvGrpSpPr/>
          <p:nvPr/>
        </p:nvGrpSpPr>
        <p:grpSpPr>
          <a:xfrm>
            <a:off x="345223" y="5659712"/>
            <a:ext cx="491767" cy="487863"/>
            <a:chOff x="5303836" y="3730931"/>
            <a:chExt cx="501628" cy="497646"/>
          </a:xfrm>
        </p:grpSpPr>
        <p:sp>
          <p:nvSpPr>
            <p:cNvPr id="197" name="Rectangle 196"/>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4" name="Group 223"/>
            <p:cNvGrpSpPr/>
            <p:nvPr/>
          </p:nvGrpSpPr>
          <p:grpSpPr>
            <a:xfrm>
              <a:off x="5414027" y="3888749"/>
              <a:ext cx="278036" cy="219069"/>
              <a:chOff x="4962525" y="2536825"/>
              <a:chExt cx="2260600" cy="1781175"/>
            </a:xfrm>
            <a:solidFill>
              <a:schemeClr val="tx2"/>
            </a:solidFill>
          </p:grpSpPr>
          <p:sp>
            <p:nvSpPr>
              <p:cNvPr id="22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2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grpSp>
      <p:grpSp>
        <p:nvGrpSpPr>
          <p:cNvPr id="227" name="Group 226"/>
          <p:cNvGrpSpPr/>
          <p:nvPr/>
        </p:nvGrpSpPr>
        <p:grpSpPr>
          <a:xfrm>
            <a:off x="345224" y="6187594"/>
            <a:ext cx="491767" cy="487863"/>
            <a:chOff x="5303837" y="4269398"/>
            <a:chExt cx="501628" cy="497646"/>
          </a:xfrm>
        </p:grpSpPr>
        <p:sp>
          <p:nvSpPr>
            <p:cNvPr id="228" name="Rectangle 227"/>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9" name="Group 228"/>
            <p:cNvGrpSpPr/>
            <p:nvPr/>
          </p:nvGrpSpPr>
          <p:grpSpPr>
            <a:xfrm>
              <a:off x="5453359" y="4399756"/>
              <a:ext cx="182844" cy="236930"/>
              <a:chOff x="5260945" y="2352669"/>
              <a:chExt cx="1663693" cy="2155821"/>
            </a:xfrm>
            <a:solidFill>
              <a:schemeClr val="tx2"/>
            </a:solidFill>
          </p:grpSpPr>
          <p:sp>
            <p:nvSpPr>
              <p:cNvPr id="230"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31"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32"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33"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34"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grpSp>
      <p:grpSp>
        <p:nvGrpSpPr>
          <p:cNvPr id="235" name="Group 234"/>
          <p:cNvGrpSpPr/>
          <p:nvPr/>
        </p:nvGrpSpPr>
        <p:grpSpPr>
          <a:xfrm>
            <a:off x="2658581" y="5126445"/>
            <a:ext cx="3042503" cy="996758"/>
            <a:chOff x="5857925" y="3188946"/>
            <a:chExt cx="3103512" cy="1016745"/>
          </a:xfrm>
        </p:grpSpPr>
        <p:sp>
          <p:nvSpPr>
            <p:cNvPr id="236" name="Rectangle 235"/>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sp>
          <p:nvSpPr>
            <p:cNvPr id="237" name="Rectangle 236"/>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sp>
          <p:nvSpPr>
            <p:cNvPr id="238" name="Rectangle 237"/>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sp>
          <p:nvSpPr>
            <p:cNvPr id="247" name="Rectangle 246"/>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sp>
          <p:nvSpPr>
            <p:cNvPr id="262" name="Rectangle 261"/>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sp>
          <p:nvSpPr>
            <p:cNvPr id="278" name="Rectangle 277"/>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279" name="Group 278"/>
            <p:cNvGrpSpPr/>
            <p:nvPr/>
          </p:nvGrpSpPr>
          <p:grpSpPr>
            <a:xfrm>
              <a:off x="6198500" y="3595918"/>
              <a:ext cx="197996" cy="219885"/>
              <a:chOff x="7434267" y="-1318825"/>
              <a:chExt cx="947742" cy="1052511"/>
            </a:xfrm>
            <a:solidFill>
              <a:schemeClr val="accent1"/>
            </a:solidFill>
          </p:grpSpPr>
          <p:sp>
            <p:nvSpPr>
              <p:cNvPr id="300"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301"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302"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grpSp>
          <p:nvGrpSpPr>
            <p:cNvPr id="280" name="Group 279"/>
            <p:cNvGrpSpPr/>
            <p:nvPr/>
          </p:nvGrpSpPr>
          <p:grpSpPr>
            <a:xfrm>
              <a:off x="6169600" y="3943800"/>
              <a:ext cx="255791" cy="201540"/>
              <a:chOff x="4962525" y="3988427"/>
              <a:chExt cx="2260600" cy="1781175"/>
            </a:xfrm>
            <a:solidFill>
              <a:schemeClr val="accent1"/>
            </a:solidFill>
          </p:grpSpPr>
          <p:sp>
            <p:nvSpPr>
              <p:cNvPr id="298"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99"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sp>
          <p:nvSpPr>
            <p:cNvPr id="281" name="TextBox 280"/>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rgbClr val="FFFFFF"/>
                  </a:solidFill>
                  <a:latin typeface="Segoe UI"/>
                </a:rPr>
                <a:t>VM</a:t>
              </a:r>
            </a:p>
          </p:txBody>
        </p:sp>
        <p:grpSp>
          <p:nvGrpSpPr>
            <p:cNvPr id="282" name="Group 281"/>
            <p:cNvGrpSpPr/>
            <p:nvPr/>
          </p:nvGrpSpPr>
          <p:grpSpPr>
            <a:xfrm>
              <a:off x="7310684" y="3592441"/>
              <a:ext cx="197995" cy="219886"/>
              <a:chOff x="7434263" y="-1335463"/>
              <a:chExt cx="947737" cy="1052514"/>
            </a:xfrm>
            <a:solidFill>
              <a:schemeClr val="accent1"/>
            </a:solidFill>
          </p:grpSpPr>
          <p:sp>
            <p:nvSpPr>
              <p:cNvPr id="295"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96"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97"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grpSp>
          <p:nvGrpSpPr>
            <p:cNvPr id="283" name="Group 282"/>
            <p:cNvGrpSpPr/>
            <p:nvPr/>
          </p:nvGrpSpPr>
          <p:grpSpPr>
            <a:xfrm>
              <a:off x="7281786" y="3940325"/>
              <a:ext cx="255791" cy="201540"/>
              <a:chOff x="4962525" y="3957709"/>
              <a:chExt cx="2260600" cy="1781175"/>
            </a:xfrm>
            <a:solidFill>
              <a:schemeClr val="accent1"/>
            </a:solidFill>
          </p:grpSpPr>
          <p:sp>
            <p:nvSpPr>
              <p:cNvPr id="293"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94"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sp>
          <p:nvSpPr>
            <p:cNvPr id="284" name="TextBox 283"/>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rgbClr val="FFFFFF"/>
                  </a:solidFill>
                  <a:latin typeface="Segoe UI"/>
                </a:rPr>
                <a:t>VM</a:t>
              </a:r>
            </a:p>
          </p:txBody>
        </p:sp>
        <p:grpSp>
          <p:nvGrpSpPr>
            <p:cNvPr id="285" name="Group 284"/>
            <p:cNvGrpSpPr/>
            <p:nvPr/>
          </p:nvGrpSpPr>
          <p:grpSpPr>
            <a:xfrm>
              <a:off x="8422868" y="3592442"/>
              <a:ext cx="197995" cy="219885"/>
              <a:chOff x="7434263" y="-1335457"/>
              <a:chExt cx="947737" cy="1052513"/>
            </a:xfrm>
            <a:solidFill>
              <a:schemeClr val="accent1"/>
            </a:solidFill>
          </p:grpSpPr>
          <p:sp>
            <p:nvSpPr>
              <p:cNvPr id="29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9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9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grpSp>
          <p:nvGrpSpPr>
            <p:cNvPr id="286" name="Group 285"/>
            <p:cNvGrpSpPr/>
            <p:nvPr/>
          </p:nvGrpSpPr>
          <p:grpSpPr>
            <a:xfrm>
              <a:off x="8393970" y="3940325"/>
              <a:ext cx="255791" cy="201540"/>
              <a:chOff x="4962525" y="3957717"/>
              <a:chExt cx="2260600" cy="1781175"/>
            </a:xfrm>
            <a:solidFill>
              <a:schemeClr val="accent1"/>
            </a:solidFill>
          </p:grpSpPr>
          <p:sp>
            <p:nvSpPr>
              <p:cNvPr id="28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8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sp>
          <p:nvSpPr>
            <p:cNvPr id="287" name="TextBox 286"/>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rgbClr val="FFFFFF"/>
                  </a:solidFill>
                  <a:latin typeface="Segoe UI"/>
                </a:rPr>
                <a:t>VM</a:t>
              </a:r>
            </a:p>
          </p:txBody>
        </p:sp>
      </p:grpSp>
    </p:spTree>
    <p:extLst>
      <p:ext uri="{BB962C8B-B14F-4D97-AF65-F5344CB8AC3E}">
        <p14:creationId xmlns:p14="http://schemas.microsoft.com/office/powerpoint/2010/main" val="301167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33" y="2980788"/>
            <a:ext cx="12101735" cy="927809"/>
          </a:xfrm>
        </p:spPr>
        <p:txBody>
          <a:bodyPr vert="horz" wrap="square" lIns="143428" tIns="89642" rIns="143428" bIns="89642" rtlCol="0" anchor="t">
            <a:noAutofit/>
          </a:bodyPr>
          <a:lstStyle/>
          <a:p>
            <a:pPr algn="ctr"/>
            <a:r>
              <a:rPr lang="en-US" sz="4705" dirty="0">
                <a:gradFill>
                  <a:gsLst>
                    <a:gs pos="1250">
                      <a:schemeClr val="tx1"/>
                    </a:gs>
                    <a:gs pos="100000">
                      <a:schemeClr val="tx1"/>
                    </a:gs>
                  </a:gsLst>
                  <a:lin ang="5400000" scaled="0"/>
                </a:gradFill>
              </a:rPr>
              <a:t>Why containers?</a:t>
            </a:r>
          </a:p>
        </p:txBody>
      </p:sp>
    </p:spTree>
    <p:extLst>
      <p:ext uri="{BB962C8B-B14F-4D97-AF65-F5344CB8AC3E}">
        <p14:creationId xmlns:p14="http://schemas.microsoft.com/office/powerpoint/2010/main" val="184048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3428" tIns="89642" rIns="143428" bIns="89642" rtlCol="0" anchor="t">
            <a:noAutofit/>
          </a:bodyPr>
          <a:lstStyle/>
          <a:p>
            <a:r>
              <a:rPr lang="en-US" sz="4705" dirty="0">
                <a:gradFill>
                  <a:gsLst>
                    <a:gs pos="1250">
                      <a:schemeClr val="tx1"/>
                    </a:gs>
                    <a:gs pos="100000">
                      <a:schemeClr val="tx1"/>
                    </a:gs>
                  </a:gsLst>
                  <a:lin ang="5400000" scaled="0"/>
                </a:gradFill>
              </a:rPr>
              <a:t>How do containers make it easier?</a:t>
            </a:r>
          </a:p>
        </p:txBody>
      </p:sp>
      <p:sp>
        <p:nvSpPr>
          <p:cNvPr id="3" name="Rectangle 2"/>
          <p:cNvSpPr/>
          <p:nvPr/>
        </p:nvSpPr>
        <p:spPr bwMode="auto">
          <a:xfrm>
            <a:off x="343941" y="1337342"/>
            <a:ext cx="5527953" cy="53038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6170703" y="1337342"/>
            <a:ext cx="5751748" cy="53038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165508" y="665023"/>
            <a:ext cx="3884818" cy="20169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Consistency</a:t>
            </a:r>
          </a:p>
        </p:txBody>
      </p:sp>
      <p:sp>
        <p:nvSpPr>
          <p:cNvPr id="7" name="Rectangle: Rounded Corners 6"/>
          <p:cNvSpPr/>
          <p:nvPr/>
        </p:nvSpPr>
        <p:spPr bwMode="auto">
          <a:xfrm>
            <a:off x="3479842" y="2345820"/>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Fast Iterations</a:t>
            </a:r>
          </a:p>
        </p:txBody>
      </p:sp>
      <p:sp>
        <p:nvSpPr>
          <p:cNvPr id="8" name="Rectangle: Rounded Corners 7"/>
          <p:cNvSpPr/>
          <p:nvPr/>
        </p:nvSpPr>
        <p:spPr bwMode="auto">
          <a:xfrm>
            <a:off x="717451" y="2319122"/>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Rapid</a:t>
            </a:r>
          </a:p>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Deployment</a:t>
            </a:r>
          </a:p>
        </p:txBody>
      </p:sp>
      <p:sp>
        <p:nvSpPr>
          <p:cNvPr id="9" name="Rectangle: Rounded Corners 8"/>
          <p:cNvSpPr/>
          <p:nvPr/>
        </p:nvSpPr>
        <p:spPr bwMode="auto">
          <a:xfrm>
            <a:off x="717451" y="3786466"/>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Reproducibility</a:t>
            </a:r>
          </a:p>
        </p:txBody>
      </p:sp>
      <p:sp>
        <p:nvSpPr>
          <p:cNvPr id="12" name="Rectangle: Rounded Corners 11"/>
          <p:cNvSpPr/>
          <p:nvPr/>
        </p:nvSpPr>
        <p:spPr bwMode="auto">
          <a:xfrm>
            <a:off x="6503403" y="2344899"/>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Service Separation</a:t>
            </a:r>
          </a:p>
        </p:txBody>
      </p:sp>
      <p:sp>
        <p:nvSpPr>
          <p:cNvPr id="13" name="Rectangle: Rounded Corners 12"/>
          <p:cNvSpPr/>
          <p:nvPr/>
        </p:nvSpPr>
        <p:spPr bwMode="auto">
          <a:xfrm>
            <a:off x="9521366" y="2319122"/>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High Availability</a:t>
            </a:r>
          </a:p>
        </p:txBody>
      </p:sp>
      <p:sp>
        <p:nvSpPr>
          <p:cNvPr id="14" name="Rectangle: Rounded Corners 13"/>
          <p:cNvSpPr/>
          <p:nvPr/>
        </p:nvSpPr>
        <p:spPr bwMode="auto">
          <a:xfrm>
            <a:off x="9526194" y="3813164"/>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Test at Scale</a:t>
            </a:r>
          </a:p>
        </p:txBody>
      </p:sp>
      <p:sp>
        <p:nvSpPr>
          <p:cNvPr id="15" name="Rectangle: Rounded Corners 14"/>
          <p:cNvSpPr/>
          <p:nvPr/>
        </p:nvSpPr>
        <p:spPr bwMode="auto">
          <a:xfrm>
            <a:off x="3479842" y="3786466"/>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On Any Cloud</a:t>
            </a:r>
          </a:p>
        </p:txBody>
      </p:sp>
      <p:sp>
        <p:nvSpPr>
          <p:cNvPr id="17" name="Rectangle: Rounded Corners 16"/>
          <p:cNvSpPr/>
          <p:nvPr/>
        </p:nvSpPr>
        <p:spPr bwMode="auto">
          <a:xfrm>
            <a:off x="6503403" y="3838941"/>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Scalability</a:t>
            </a:r>
          </a:p>
        </p:txBody>
      </p:sp>
      <p:sp>
        <p:nvSpPr>
          <p:cNvPr id="18" name="Rectangle: Rounded Corners 17"/>
          <p:cNvSpPr/>
          <p:nvPr/>
        </p:nvSpPr>
        <p:spPr bwMode="auto">
          <a:xfrm>
            <a:off x="8172872" y="5280507"/>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solidFill>
                  <a:schemeClr val="tx2"/>
                </a:solidFill>
                <a:ea typeface="Segoe UI" pitchFamily="34" charset="0"/>
                <a:cs typeface="Segoe UI" pitchFamily="34" charset="0"/>
              </a:rPr>
              <a:t>Reduced Costs</a:t>
            </a:r>
            <a:endParaRPr lang="en-US" sz="1765" dirty="0">
              <a:solidFill>
                <a:schemeClr val="tx2"/>
              </a:solidFill>
              <a:ea typeface="Segoe UI" pitchFamily="34" charset="0"/>
              <a:cs typeface="Segoe UI" pitchFamily="34" charset="0"/>
            </a:endParaRPr>
          </a:p>
        </p:txBody>
      </p:sp>
      <p:sp>
        <p:nvSpPr>
          <p:cNvPr id="19" name="Rectangle: Rounded Corners 18"/>
          <p:cNvSpPr/>
          <p:nvPr/>
        </p:nvSpPr>
        <p:spPr bwMode="auto">
          <a:xfrm>
            <a:off x="2121849" y="5280507"/>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Immutability</a:t>
            </a:r>
          </a:p>
        </p:txBody>
      </p:sp>
      <p:sp>
        <p:nvSpPr>
          <p:cNvPr id="20" name="Rectangle 19"/>
          <p:cNvSpPr/>
          <p:nvPr/>
        </p:nvSpPr>
        <p:spPr bwMode="auto">
          <a:xfrm>
            <a:off x="7216532" y="672182"/>
            <a:ext cx="3884818" cy="20169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Efficiency</a:t>
            </a:r>
          </a:p>
        </p:txBody>
      </p:sp>
    </p:spTree>
    <p:extLst>
      <p:ext uri="{BB962C8B-B14F-4D97-AF65-F5344CB8AC3E}">
        <p14:creationId xmlns:p14="http://schemas.microsoft.com/office/powerpoint/2010/main" val="130711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3" grpId="0" animBg="1"/>
      <p:bldP spid="14" grpId="0" animBg="1"/>
      <p:bldP spid="15" grpId="0" animBg="1"/>
      <p:bldP spid="17" grpId="0" animBg="1"/>
      <p:bldP spid="18"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Picture 308"/>
          <p:cNvPicPr>
            <a:picLocks noChangeAspect="1"/>
          </p:cNvPicPr>
          <p:nvPr/>
        </p:nvPicPr>
        <p:blipFill>
          <a:blip r:embed="rId3">
            <a:duotone>
              <a:schemeClr val="accent1">
                <a:shade val="45000"/>
                <a:satMod val="135000"/>
              </a:schemeClr>
              <a:prstClr val="white"/>
            </a:duotone>
          </a:blip>
          <a:stretch>
            <a:fillRect/>
          </a:stretch>
        </p:blipFill>
        <p:spPr>
          <a:xfrm>
            <a:off x="3876611" y="1631827"/>
            <a:ext cx="3597963" cy="1751168"/>
          </a:xfrm>
          <a:prstGeom prst="rect">
            <a:avLst/>
          </a:prstGeom>
        </p:spPr>
      </p:pic>
      <p:sp>
        <p:nvSpPr>
          <p:cNvPr id="20" name="Freeform 19"/>
          <p:cNvSpPr>
            <a:spLocks noChangeAspect="1" noEditPoints="1"/>
          </p:cNvSpPr>
          <p:nvPr/>
        </p:nvSpPr>
        <p:spPr bwMode="auto">
          <a:xfrm>
            <a:off x="1187546" y="2648459"/>
            <a:ext cx="2169174" cy="1795485"/>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sp>
        <p:nvSpPr>
          <p:cNvPr id="2" name="Title 1"/>
          <p:cNvSpPr>
            <a:spLocks noGrp="1"/>
          </p:cNvSpPr>
          <p:nvPr>
            <p:ph type="title"/>
          </p:nvPr>
        </p:nvSpPr>
        <p:spPr/>
        <p:txBody>
          <a:bodyPr>
            <a:normAutofit fontScale="90000"/>
          </a:bodyPr>
          <a:lstStyle/>
          <a:p>
            <a:r>
              <a:rPr lang="en-US" sz="5686" dirty="0"/>
              <a:t>Containers</a:t>
            </a:r>
            <a:endParaRPr lang="en-US" dirty="0">
              <a:gradFill>
                <a:gsLst>
                  <a:gs pos="7619">
                    <a:srgbClr val="00188F"/>
                  </a:gs>
                  <a:gs pos="35000">
                    <a:srgbClr val="00188F"/>
                  </a:gs>
                </a:gsLst>
                <a:lin ang="5400000" scaled="0"/>
              </a:gradFill>
            </a:endParaRPr>
          </a:p>
        </p:txBody>
      </p:sp>
      <p:grpSp>
        <p:nvGrpSpPr>
          <p:cNvPr id="3" name="Group 4"/>
          <p:cNvGrpSpPr>
            <a:grpSpLocks noChangeAspect="1"/>
          </p:cNvGrpSpPr>
          <p:nvPr/>
        </p:nvGrpSpPr>
        <p:grpSpPr bwMode="auto">
          <a:xfrm>
            <a:off x="769845" y="3409157"/>
            <a:ext cx="1885960" cy="1034787"/>
            <a:chOff x="1282" y="1466"/>
            <a:chExt cx="1212" cy="665"/>
          </a:xfrm>
        </p:grpSpPr>
        <p:sp>
          <p:nvSpPr>
            <p:cNvPr id="5" name="Freeform 5"/>
            <p:cNvSpPr>
              <a:spLocks/>
            </p:cNvSpPr>
            <p:nvPr/>
          </p:nvSpPr>
          <p:spPr bwMode="auto">
            <a:xfrm>
              <a:off x="2354" y="2063"/>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9" name="Freeform 6"/>
            <p:cNvSpPr>
              <a:spLocks/>
            </p:cNvSpPr>
            <p:nvPr/>
          </p:nvSpPr>
          <p:spPr bwMode="auto">
            <a:xfrm>
              <a:off x="2096" y="2064"/>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10" name="Oval 7"/>
            <p:cNvSpPr>
              <a:spLocks noChangeArrowheads="1"/>
            </p:cNvSpPr>
            <p:nvPr/>
          </p:nvSpPr>
          <p:spPr bwMode="auto">
            <a:xfrm>
              <a:off x="1593" y="1955"/>
              <a:ext cx="311" cy="66"/>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11" name="Freeform 8"/>
            <p:cNvSpPr>
              <a:spLocks/>
            </p:cNvSpPr>
            <p:nvPr/>
          </p:nvSpPr>
          <p:spPr bwMode="auto">
            <a:xfrm>
              <a:off x="1366" y="1466"/>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12" name="Rectangle 9"/>
            <p:cNvSpPr>
              <a:spLocks noChangeArrowheads="1"/>
            </p:cNvSpPr>
            <p:nvPr/>
          </p:nvSpPr>
          <p:spPr bwMode="auto">
            <a:xfrm>
              <a:off x="1390" y="1490"/>
              <a:ext cx="705" cy="39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13" name="Rectangle 10"/>
            <p:cNvSpPr>
              <a:spLocks noChangeArrowheads="1"/>
            </p:cNvSpPr>
            <p:nvPr/>
          </p:nvSpPr>
          <p:spPr bwMode="auto">
            <a:xfrm>
              <a:off x="1282" y="2095"/>
              <a:ext cx="932" cy="3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16" name="Freeform 11"/>
            <p:cNvSpPr>
              <a:spLocks/>
            </p:cNvSpPr>
            <p:nvPr/>
          </p:nvSpPr>
          <p:spPr bwMode="auto">
            <a:xfrm>
              <a:off x="1282" y="2053"/>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18" name="Freeform 13"/>
            <p:cNvSpPr>
              <a:spLocks noEditPoints="1"/>
            </p:cNvSpPr>
            <p:nvPr/>
          </p:nvSpPr>
          <p:spPr bwMode="auto">
            <a:xfrm>
              <a:off x="1662" y="1500"/>
              <a:ext cx="185" cy="15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grpSp>
        <p:nvGrpSpPr>
          <p:cNvPr id="19" name="Group 18"/>
          <p:cNvGrpSpPr/>
          <p:nvPr/>
        </p:nvGrpSpPr>
        <p:grpSpPr>
          <a:xfrm>
            <a:off x="985366" y="3521163"/>
            <a:ext cx="448421" cy="438236"/>
            <a:chOff x="853289" y="2685914"/>
            <a:chExt cx="457478" cy="447088"/>
          </a:xfrm>
        </p:grpSpPr>
        <p:grpSp>
          <p:nvGrpSpPr>
            <p:cNvPr id="41" name="Group 40"/>
            <p:cNvGrpSpPr/>
            <p:nvPr/>
          </p:nvGrpSpPr>
          <p:grpSpPr>
            <a:xfrm>
              <a:off x="933495" y="2733930"/>
              <a:ext cx="316523" cy="355206"/>
              <a:chOff x="2304394" y="2806764"/>
              <a:chExt cx="203894" cy="228812"/>
            </a:xfrm>
            <a:solidFill>
              <a:srgbClr val="00188F"/>
            </a:solidFill>
          </p:grpSpPr>
          <p:sp>
            <p:nvSpPr>
              <p:cNvPr id="4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4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4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42" name="Rounded Rectangle 41"/>
            <p:cNvSpPr/>
            <p:nvPr/>
          </p:nvSpPr>
          <p:spPr bwMode="auto">
            <a:xfrm>
              <a:off x="853289" y="2685914"/>
              <a:ext cx="457478" cy="447088"/>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4" name="Group 283"/>
          <p:cNvGrpSpPr/>
          <p:nvPr/>
        </p:nvGrpSpPr>
        <p:grpSpPr>
          <a:xfrm>
            <a:off x="1508542" y="3522268"/>
            <a:ext cx="448421" cy="438236"/>
            <a:chOff x="853289" y="2685914"/>
            <a:chExt cx="457478" cy="447088"/>
          </a:xfrm>
        </p:grpSpPr>
        <p:grpSp>
          <p:nvGrpSpPr>
            <p:cNvPr id="285" name="Group 284"/>
            <p:cNvGrpSpPr/>
            <p:nvPr/>
          </p:nvGrpSpPr>
          <p:grpSpPr>
            <a:xfrm>
              <a:off x="933495" y="2733930"/>
              <a:ext cx="316523" cy="355206"/>
              <a:chOff x="2304394" y="2806764"/>
              <a:chExt cx="203894" cy="228812"/>
            </a:xfrm>
            <a:solidFill>
              <a:srgbClr val="00188F"/>
            </a:solidFill>
          </p:grpSpPr>
          <p:sp>
            <p:nvSpPr>
              <p:cNvPr id="28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28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28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286" name="Rounded Rectangle 285"/>
            <p:cNvSpPr/>
            <p:nvPr/>
          </p:nvSpPr>
          <p:spPr bwMode="auto">
            <a:xfrm>
              <a:off x="853289" y="2685914"/>
              <a:ext cx="457478" cy="447088"/>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26" name="TextBox 825"/>
          <p:cNvSpPr txBox="1"/>
          <p:nvPr/>
        </p:nvSpPr>
        <p:spPr>
          <a:xfrm>
            <a:off x="500576" y="4445845"/>
            <a:ext cx="2789770" cy="1175374"/>
          </a:xfrm>
          <a:prstGeom prst="rect">
            <a:avLst/>
          </a:prstGeom>
          <a:noFill/>
        </p:spPr>
        <p:txBody>
          <a:bodyPr wrap="square" lIns="179259" tIns="143407" rIns="179259" bIns="143407" rtlCol="0">
            <a:spAutoFit/>
          </a:bodyPr>
          <a:lstStyle/>
          <a:p>
            <a:pPr defTabSz="896386">
              <a:lnSpc>
                <a:spcPct val="90000"/>
              </a:lnSpc>
              <a:spcAft>
                <a:spcPts val="588"/>
              </a:spcAft>
              <a:defRPr/>
            </a:pPr>
            <a:r>
              <a:rPr lang="en-US" sz="1567" kern="0" dirty="0">
                <a:gradFill>
                  <a:gsLst>
                    <a:gs pos="85841">
                      <a:srgbClr val="0078D7"/>
                    </a:gs>
                    <a:gs pos="46018">
                      <a:srgbClr val="0078D7"/>
                    </a:gs>
                  </a:gsLst>
                  <a:lin ang="5400000" scaled="1"/>
                </a:gradFill>
              </a:rPr>
              <a:t>Developers </a:t>
            </a:r>
            <a:r>
              <a:rPr lang="en-US" sz="1567" kern="0" dirty="0">
                <a:gradFill>
                  <a:gsLst>
                    <a:gs pos="15929">
                      <a:srgbClr val="505050"/>
                    </a:gs>
                    <a:gs pos="46018">
                      <a:srgbClr val="505050"/>
                    </a:gs>
                  </a:gsLst>
                  <a:lin ang="5400000" scaled="1"/>
                </a:gradFill>
              </a:rPr>
              <a:t>build and test apps in containers, using development environment</a:t>
            </a:r>
            <a:br>
              <a:rPr lang="en-US" sz="1567" kern="0" dirty="0">
                <a:gradFill>
                  <a:gsLst>
                    <a:gs pos="15929">
                      <a:srgbClr val="505050"/>
                    </a:gs>
                    <a:gs pos="46018">
                      <a:srgbClr val="505050"/>
                    </a:gs>
                  </a:gsLst>
                  <a:lin ang="5400000" scaled="1"/>
                </a:gradFill>
              </a:rPr>
            </a:br>
            <a:endParaRPr lang="en-US" sz="1567" kern="0" dirty="0">
              <a:gradFill>
                <a:gsLst>
                  <a:gs pos="15929">
                    <a:srgbClr val="505050"/>
                  </a:gs>
                  <a:gs pos="46018">
                    <a:srgbClr val="505050"/>
                  </a:gs>
                </a:gsLst>
                <a:lin ang="5400000" scaled="1"/>
              </a:gradFill>
            </a:endParaRPr>
          </a:p>
        </p:txBody>
      </p:sp>
      <p:sp>
        <p:nvSpPr>
          <p:cNvPr id="831" name="Rectangle 830"/>
          <p:cNvSpPr/>
          <p:nvPr/>
        </p:nvSpPr>
        <p:spPr>
          <a:xfrm>
            <a:off x="4579111" y="5963703"/>
            <a:ext cx="3033780" cy="535199"/>
          </a:xfrm>
          <a:prstGeom prst="rect">
            <a:avLst/>
          </a:prstGeom>
        </p:spPr>
        <p:txBody>
          <a:bodyPr wrap="square">
            <a:spAutoFit/>
          </a:bodyPr>
          <a:lstStyle/>
          <a:p>
            <a:pPr algn="ctr" defTabSz="896386">
              <a:lnSpc>
                <a:spcPct val="90000"/>
              </a:lnSpc>
              <a:spcAft>
                <a:spcPts val="588"/>
              </a:spcAft>
              <a:defRPr/>
            </a:pPr>
            <a:r>
              <a:rPr lang="en-US" sz="1567" kern="0" dirty="0">
                <a:gradFill>
                  <a:gsLst>
                    <a:gs pos="15929">
                      <a:srgbClr val="505050"/>
                    </a:gs>
                    <a:gs pos="46018">
                      <a:srgbClr val="505050"/>
                    </a:gs>
                  </a:gsLst>
                  <a:lin ang="5400000" scaled="1"/>
                </a:gradFill>
              </a:rPr>
              <a:t>Containers pushed to</a:t>
            </a:r>
            <a:br>
              <a:rPr lang="en-US" sz="1567" kern="0" dirty="0">
                <a:gradFill>
                  <a:gsLst>
                    <a:gs pos="15929">
                      <a:srgbClr val="505050"/>
                    </a:gs>
                    <a:gs pos="46018">
                      <a:srgbClr val="505050"/>
                    </a:gs>
                  </a:gsLst>
                  <a:lin ang="5400000" scaled="1"/>
                </a:gradFill>
              </a:rPr>
            </a:br>
            <a:r>
              <a:rPr lang="en-US" sz="1567" kern="0" dirty="0">
                <a:gradFill>
                  <a:gsLst>
                    <a:gs pos="15929">
                      <a:srgbClr val="505050"/>
                    </a:gs>
                    <a:gs pos="46018">
                      <a:srgbClr val="505050"/>
                    </a:gs>
                  </a:gsLst>
                  <a:lin ang="5400000" scaled="1"/>
                </a:gradFill>
              </a:rPr>
              <a:t>central repository</a:t>
            </a:r>
          </a:p>
        </p:txBody>
      </p:sp>
      <p:sp>
        <p:nvSpPr>
          <p:cNvPr id="260" name="Can 259"/>
          <p:cNvSpPr/>
          <p:nvPr/>
        </p:nvSpPr>
        <p:spPr bwMode="auto">
          <a:xfrm>
            <a:off x="5455141" y="4928565"/>
            <a:ext cx="1281719" cy="978752"/>
          </a:xfrm>
          <a:prstGeom prst="can">
            <a:avLst>
              <a:gd name="adj" fmla="val 1623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5762595" y="5319268"/>
            <a:ext cx="310450" cy="303399"/>
            <a:chOff x="5878098" y="5309578"/>
            <a:chExt cx="316720" cy="309527"/>
          </a:xfrm>
        </p:grpSpPr>
        <p:grpSp>
          <p:nvGrpSpPr>
            <p:cNvPr id="337" name="Group 336"/>
            <p:cNvGrpSpPr/>
            <p:nvPr/>
          </p:nvGrpSpPr>
          <p:grpSpPr>
            <a:xfrm>
              <a:off x="5926891" y="5342820"/>
              <a:ext cx="219134" cy="245915"/>
              <a:chOff x="2304394" y="2806764"/>
              <a:chExt cx="203894" cy="228812"/>
            </a:xfrm>
            <a:solidFill>
              <a:srgbClr val="00188F"/>
            </a:solidFill>
          </p:grpSpPr>
          <p:sp>
            <p:nvSpPr>
              <p:cNvPr id="33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34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34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338" name="Rounded Rectangle 337"/>
            <p:cNvSpPr/>
            <p:nvPr/>
          </p:nvSpPr>
          <p:spPr bwMode="auto">
            <a:xfrm>
              <a:off x="5878098" y="5309578"/>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6129489" y="5319268"/>
            <a:ext cx="310450" cy="303399"/>
            <a:chOff x="6252402" y="5309578"/>
            <a:chExt cx="316720" cy="309527"/>
          </a:xfrm>
        </p:grpSpPr>
        <p:grpSp>
          <p:nvGrpSpPr>
            <p:cNvPr id="343" name="Group 342"/>
            <p:cNvGrpSpPr/>
            <p:nvPr/>
          </p:nvGrpSpPr>
          <p:grpSpPr>
            <a:xfrm>
              <a:off x="6301195" y="5342820"/>
              <a:ext cx="219134" cy="245915"/>
              <a:chOff x="2304394" y="2806764"/>
              <a:chExt cx="203894" cy="228812"/>
            </a:xfrm>
            <a:solidFill>
              <a:srgbClr val="00188F"/>
            </a:solidFill>
          </p:grpSpPr>
          <p:sp>
            <p:nvSpPr>
              <p:cNvPr id="34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34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34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344" name="Rounded Rectangle 343"/>
            <p:cNvSpPr/>
            <p:nvPr/>
          </p:nvSpPr>
          <p:spPr bwMode="auto">
            <a:xfrm>
              <a:off x="6252402" y="5309578"/>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p:cNvGrpSpPr/>
          <p:nvPr/>
        </p:nvGrpSpPr>
        <p:grpSpPr>
          <a:xfrm>
            <a:off x="8639650" y="2903243"/>
            <a:ext cx="2700795" cy="2917738"/>
            <a:chOff x="8813259" y="2844756"/>
            <a:chExt cx="2755343" cy="2976668"/>
          </a:xfrm>
        </p:grpSpPr>
        <p:grpSp>
          <p:nvGrpSpPr>
            <p:cNvPr id="262" name="Group 210"/>
            <p:cNvGrpSpPr>
              <a:grpSpLocks noChangeAspect="1"/>
            </p:cNvGrpSpPr>
            <p:nvPr/>
          </p:nvGrpSpPr>
          <p:grpSpPr bwMode="auto">
            <a:xfrm>
              <a:off x="8813259" y="2844756"/>
              <a:ext cx="2755343" cy="1871811"/>
              <a:chOff x="5665" y="1781"/>
              <a:chExt cx="1210" cy="822"/>
            </a:xfrm>
          </p:grpSpPr>
          <p:sp>
            <p:nvSpPr>
              <p:cNvPr id="264" name="Freeform 211"/>
              <p:cNvSpPr>
                <a:spLocks/>
              </p:cNvSpPr>
              <p:nvPr/>
            </p:nvSpPr>
            <p:spPr bwMode="auto">
              <a:xfrm>
                <a:off x="5712" y="1781"/>
                <a:ext cx="332" cy="298"/>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65" name="Freeform 212"/>
              <p:cNvSpPr>
                <a:spLocks/>
              </p:cNvSpPr>
              <p:nvPr/>
            </p:nvSpPr>
            <p:spPr bwMode="auto">
              <a:xfrm>
                <a:off x="6501" y="1781"/>
                <a:ext cx="330" cy="298"/>
              </a:xfrm>
              <a:custGeom>
                <a:avLst/>
                <a:gdLst>
                  <a:gd name="T0" fmla="*/ 0 w 330"/>
                  <a:gd name="T1" fmla="*/ 298 h 298"/>
                  <a:gd name="T2" fmla="*/ 330 w 330"/>
                  <a:gd name="T3" fmla="*/ 262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2"/>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66" name="Oval 213"/>
              <p:cNvSpPr>
                <a:spLocks noChangeArrowheads="1"/>
              </p:cNvSpPr>
              <p:nvPr/>
            </p:nvSpPr>
            <p:spPr bwMode="auto">
              <a:xfrm>
                <a:off x="5771" y="2398"/>
                <a:ext cx="186" cy="4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67" name="Oval 214"/>
              <p:cNvSpPr>
                <a:spLocks noChangeArrowheads="1"/>
              </p:cNvSpPr>
              <p:nvPr/>
            </p:nvSpPr>
            <p:spPr bwMode="auto">
              <a:xfrm>
                <a:off x="6574" y="2398"/>
                <a:ext cx="186" cy="4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68" name="Oval 215"/>
              <p:cNvSpPr>
                <a:spLocks noChangeArrowheads="1"/>
              </p:cNvSpPr>
              <p:nvPr/>
            </p:nvSpPr>
            <p:spPr bwMode="auto">
              <a:xfrm>
                <a:off x="6198" y="2375"/>
                <a:ext cx="150" cy="3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69" name="Oval 216"/>
              <p:cNvSpPr>
                <a:spLocks noChangeArrowheads="1"/>
              </p:cNvSpPr>
              <p:nvPr/>
            </p:nvSpPr>
            <p:spPr bwMode="auto">
              <a:xfrm>
                <a:off x="6198" y="2503"/>
                <a:ext cx="150" cy="31"/>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0" name="Oval 217"/>
              <p:cNvSpPr>
                <a:spLocks noChangeArrowheads="1"/>
              </p:cNvSpPr>
              <p:nvPr/>
            </p:nvSpPr>
            <p:spPr bwMode="auto">
              <a:xfrm>
                <a:off x="6074" y="2529"/>
                <a:ext cx="37" cy="8"/>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1" name="Oval 218"/>
              <p:cNvSpPr>
                <a:spLocks noChangeArrowheads="1"/>
              </p:cNvSpPr>
              <p:nvPr/>
            </p:nvSpPr>
            <p:spPr bwMode="auto">
              <a:xfrm>
                <a:off x="6121" y="2529"/>
                <a:ext cx="37" cy="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2" name="Oval 219"/>
              <p:cNvSpPr>
                <a:spLocks noChangeArrowheads="1"/>
              </p:cNvSpPr>
              <p:nvPr/>
            </p:nvSpPr>
            <p:spPr bwMode="auto">
              <a:xfrm>
                <a:off x="6145" y="2516"/>
                <a:ext cx="36" cy="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3" name="Oval 220"/>
              <p:cNvSpPr>
                <a:spLocks noChangeArrowheads="1"/>
              </p:cNvSpPr>
              <p:nvPr/>
            </p:nvSpPr>
            <p:spPr bwMode="auto">
              <a:xfrm>
                <a:off x="6097" y="2516"/>
                <a:ext cx="38" cy="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4" name="Oval 221"/>
              <p:cNvSpPr>
                <a:spLocks noChangeArrowheads="1"/>
              </p:cNvSpPr>
              <p:nvPr/>
            </p:nvSpPr>
            <p:spPr bwMode="auto">
              <a:xfrm>
                <a:off x="6169" y="2529"/>
                <a:ext cx="36" cy="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5" name="Oval 222"/>
              <p:cNvSpPr>
                <a:spLocks noChangeArrowheads="1"/>
              </p:cNvSpPr>
              <p:nvPr/>
            </p:nvSpPr>
            <p:spPr bwMode="auto">
              <a:xfrm>
                <a:off x="6436" y="2529"/>
                <a:ext cx="38" cy="8"/>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6" name="Oval 223"/>
              <p:cNvSpPr>
                <a:spLocks noChangeArrowheads="1"/>
              </p:cNvSpPr>
              <p:nvPr/>
            </p:nvSpPr>
            <p:spPr bwMode="auto">
              <a:xfrm>
                <a:off x="6389" y="2529"/>
                <a:ext cx="37" cy="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7" name="Oval 224"/>
              <p:cNvSpPr>
                <a:spLocks noChangeArrowheads="1"/>
              </p:cNvSpPr>
              <p:nvPr/>
            </p:nvSpPr>
            <p:spPr bwMode="auto">
              <a:xfrm>
                <a:off x="6366" y="2516"/>
                <a:ext cx="37" cy="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8" name="Oval 225"/>
              <p:cNvSpPr>
                <a:spLocks noChangeArrowheads="1"/>
              </p:cNvSpPr>
              <p:nvPr/>
            </p:nvSpPr>
            <p:spPr bwMode="auto">
              <a:xfrm>
                <a:off x="6412" y="2516"/>
                <a:ext cx="38" cy="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9" name="Oval 226"/>
              <p:cNvSpPr>
                <a:spLocks noChangeArrowheads="1"/>
              </p:cNvSpPr>
              <p:nvPr/>
            </p:nvSpPr>
            <p:spPr bwMode="auto">
              <a:xfrm>
                <a:off x="6342" y="2529"/>
                <a:ext cx="37" cy="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80" name="Oval 227"/>
              <p:cNvSpPr>
                <a:spLocks noChangeArrowheads="1"/>
              </p:cNvSpPr>
              <p:nvPr/>
            </p:nvSpPr>
            <p:spPr bwMode="auto">
              <a:xfrm>
                <a:off x="6018"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81" name="Oval 228"/>
              <p:cNvSpPr>
                <a:spLocks noChangeArrowheads="1"/>
              </p:cNvSpPr>
              <p:nvPr/>
            </p:nvSpPr>
            <p:spPr bwMode="auto">
              <a:xfrm>
                <a:off x="605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90" name="Oval 229"/>
              <p:cNvSpPr>
                <a:spLocks noChangeArrowheads="1"/>
              </p:cNvSpPr>
              <p:nvPr/>
            </p:nvSpPr>
            <p:spPr bwMode="auto">
              <a:xfrm>
                <a:off x="606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96" name="Oval 230"/>
              <p:cNvSpPr>
                <a:spLocks noChangeArrowheads="1"/>
              </p:cNvSpPr>
              <p:nvPr/>
            </p:nvSpPr>
            <p:spPr bwMode="auto">
              <a:xfrm>
                <a:off x="6034"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97" name="Oval 231"/>
              <p:cNvSpPr>
                <a:spLocks noChangeArrowheads="1"/>
              </p:cNvSpPr>
              <p:nvPr/>
            </p:nvSpPr>
            <p:spPr bwMode="auto">
              <a:xfrm>
                <a:off x="6082"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98" name="Oval 232"/>
              <p:cNvSpPr>
                <a:spLocks noChangeArrowheads="1"/>
              </p:cNvSpPr>
              <p:nvPr/>
            </p:nvSpPr>
            <p:spPr bwMode="auto">
              <a:xfrm>
                <a:off x="6162"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99" name="Oval 233"/>
              <p:cNvSpPr>
                <a:spLocks noChangeArrowheads="1"/>
              </p:cNvSpPr>
              <p:nvPr/>
            </p:nvSpPr>
            <p:spPr bwMode="auto">
              <a:xfrm>
                <a:off x="6130" y="2555"/>
                <a:ext cx="23"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00" name="Oval 234"/>
              <p:cNvSpPr>
                <a:spLocks noChangeArrowheads="1"/>
              </p:cNvSpPr>
              <p:nvPr/>
            </p:nvSpPr>
            <p:spPr bwMode="auto">
              <a:xfrm>
                <a:off x="6114"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01" name="Oval 235"/>
              <p:cNvSpPr>
                <a:spLocks noChangeArrowheads="1"/>
              </p:cNvSpPr>
              <p:nvPr/>
            </p:nvSpPr>
            <p:spPr bwMode="auto">
              <a:xfrm>
                <a:off x="6145"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02" name="Oval 236"/>
              <p:cNvSpPr>
                <a:spLocks noChangeArrowheads="1"/>
              </p:cNvSpPr>
              <p:nvPr/>
            </p:nvSpPr>
            <p:spPr bwMode="auto">
              <a:xfrm>
                <a:off x="6097" y="2555"/>
                <a:ext cx="26"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03" name="Oval 237"/>
              <p:cNvSpPr>
                <a:spLocks noChangeArrowheads="1"/>
              </p:cNvSpPr>
              <p:nvPr/>
            </p:nvSpPr>
            <p:spPr bwMode="auto">
              <a:xfrm>
                <a:off x="6177"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04" name="Oval 238"/>
              <p:cNvSpPr>
                <a:spLocks noChangeArrowheads="1"/>
              </p:cNvSpPr>
              <p:nvPr/>
            </p:nvSpPr>
            <p:spPr bwMode="auto">
              <a:xfrm>
                <a:off x="6209"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05" name="Oval 239"/>
              <p:cNvSpPr>
                <a:spLocks noChangeArrowheads="1"/>
              </p:cNvSpPr>
              <p:nvPr/>
            </p:nvSpPr>
            <p:spPr bwMode="auto">
              <a:xfrm>
                <a:off x="622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56" name="Oval 240"/>
              <p:cNvSpPr>
                <a:spLocks noChangeArrowheads="1"/>
              </p:cNvSpPr>
              <p:nvPr/>
            </p:nvSpPr>
            <p:spPr bwMode="auto">
              <a:xfrm>
                <a:off x="6193"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59" name="Oval 241"/>
              <p:cNvSpPr>
                <a:spLocks noChangeArrowheads="1"/>
              </p:cNvSpPr>
              <p:nvPr/>
            </p:nvSpPr>
            <p:spPr bwMode="auto">
              <a:xfrm>
                <a:off x="624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0" name="Oval 242"/>
              <p:cNvSpPr>
                <a:spLocks noChangeArrowheads="1"/>
              </p:cNvSpPr>
              <p:nvPr/>
            </p:nvSpPr>
            <p:spPr bwMode="auto">
              <a:xfrm>
                <a:off x="6320"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1" name="Oval 243"/>
              <p:cNvSpPr>
                <a:spLocks noChangeArrowheads="1"/>
              </p:cNvSpPr>
              <p:nvPr/>
            </p:nvSpPr>
            <p:spPr bwMode="auto">
              <a:xfrm>
                <a:off x="6289"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2" name="Oval 244"/>
              <p:cNvSpPr>
                <a:spLocks noChangeArrowheads="1"/>
              </p:cNvSpPr>
              <p:nvPr/>
            </p:nvSpPr>
            <p:spPr bwMode="auto">
              <a:xfrm>
                <a:off x="6272" y="2564"/>
                <a:ext cx="26"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3" name="Oval 245"/>
              <p:cNvSpPr>
                <a:spLocks noChangeArrowheads="1"/>
              </p:cNvSpPr>
              <p:nvPr/>
            </p:nvSpPr>
            <p:spPr bwMode="auto">
              <a:xfrm>
                <a:off x="6305" y="2564"/>
                <a:ext cx="23"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4" name="Oval 246"/>
              <p:cNvSpPr>
                <a:spLocks noChangeArrowheads="1"/>
              </p:cNvSpPr>
              <p:nvPr/>
            </p:nvSpPr>
            <p:spPr bwMode="auto">
              <a:xfrm>
                <a:off x="6257"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5" name="Oval 247"/>
              <p:cNvSpPr>
                <a:spLocks noChangeArrowheads="1"/>
              </p:cNvSpPr>
              <p:nvPr/>
            </p:nvSpPr>
            <p:spPr bwMode="auto">
              <a:xfrm>
                <a:off x="6337"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6" name="Oval 248"/>
              <p:cNvSpPr>
                <a:spLocks noChangeArrowheads="1"/>
              </p:cNvSpPr>
              <p:nvPr/>
            </p:nvSpPr>
            <p:spPr bwMode="auto">
              <a:xfrm>
                <a:off x="6368"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7" name="Oval 249"/>
              <p:cNvSpPr>
                <a:spLocks noChangeArrowheads="1"/>
              </p:cNvSpPr>
              <p:nvPr/>
            </p:nvSpPr>
            <p:spPr bwMode="auto">
              <a:xfrm>
                <a:off x="6384"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8" name="Oval 250"/>
              <p:cNvSpPr>
                <a:spLocks noChangeArrowheads="1"/>
              </p:cNvSpPr>
              <p:nvPr/>
            </p:nvSpPr>
            <p:spPr bwMode="auto">
              <a:xfrm>
                <a:off x="6352"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9" name="Oval 251"/>
              <p:cNvSpPr>
                <a:spLocks noChangeArrowheads="1"/>
              </p:cNvSpPr>
              <p:nvPr/>
            </p:nvSpPr>
            <p:spPr bwMode="auto">
              <a:xfrm>
                <a:off x="640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0" name="Oval 252"/>
              <p:cNvSpPr>
                <a:spLocks noChangeArrowheads="1"/>
              </p:cNvSpPr>
              <p:nvPr/>
            </p:nvSpPr>
            <p:spPr bwMode="auto">
              <a:xfrm>
                <a:off x="6480" y="2555"/>
                <a:ext cx="23"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1" name="Oval 253"/>
              <p:cNvSpPr>
                <a:spLocks noChangeArrowheads="1"/>
              </p:cNvSpPr>
              <p:nvPr/>
            </p:nvSpPr>
            <p:spPr bwMode="auto">
              <a:xfrm>
                <a:off x="6447" y="2555"/>
                <a:ext cx="26"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2" name="Oval 254"/>
              <p:cNvSpPr>
                <a:spLocks noChangeArrowheads="1"/>
              </p:cNvSpPr>
              <p:nvPr/>
            </p:nvSpPr>
            <p:spPr bwMode="auto">
              <a:xfrm>
                <a:off x="6432"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3" name="Oval 255"/>
              <p:cNvSpPr>
                <a:spLocks noChangeArrowheads="1"/>
              </p:cNvSpPr>
              <p:nvPr/>
            </p:nvSpPr>
            <p:spPr bwMode="auto">
              <a:xfrm>
                <a:off x="6463"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4" name="Oval 256"/>
              <p:cNvSpPr>
                <a:spLocks noChangeArrowheads="1"/>
              </p:cNvSpPr>
              <p:nvPr/>
            </p:nvSpPr>
            <p:spPr bwMode="auto">
              <a:xfrm>
                <a:off x="6495"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5" name="Oval 257"/>
              <p:cNvSpPr>
                <a:spLocks noChangeArrowheads="1"/>
              </p:cNvSpPr>
              <p:nvPr/>
            </p:nvSpPr>
            <p:spPr bwMode="auto">
              <a:xfrm>
                <a:off x="641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6" name="Oval 258"/>
              <p:cNvSpPr>
                <a:spLocks noChangeArrowheads="1"/>
              </p:cNvSpPr>
              <p:nvPr/>
            </p:nvSpPr>
            <p:spPr bwMode="auto">
              <a:xfrm>
                <a:off x="5970"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7" name="Oval 259"/>
              <p:cNvSpPr>
                <a:spLocks noChangeArrowheads="1"/>
              </p:cNvSpPr>
              <p:nvPr/>
            </p:nvSpPr>
            <p:spPr bwMode="auto">
              <a:xfrm>
                <a:off x="6008"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8" name="Oval 260"/>
              <p:cNvSpPr>
                <a:spLocks noChangeArrowheads="1"/>
              </p:cNvSpPr>
              <p:nvPr/>
            </p:nvSpPr>
            <p:spPr bwMode="auto">
              <a:xfrm>
                <a:off x="6027"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9" name="Oval 261"/>
              <p:cNvSpPr>
                <a:spLocks noChangeArrowheads="1"/>
              </p:cNvSpPr>
              <p:nvPr/>
            </p:nvSpPr>
            <p:spPr bwMode="auto">
              <a:xfrm>
                <a:off x="5990" y="2586"/>
                <a:ext cx="28"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80" name="Oval 262"/>
              <p:cNvSpPr>
                <a:spLocks noChangeArrowheads="1"/>
              </p:cNvSpPr>
              <p:nvPr/>
            </p:nvSpPr>
            <p:spPr bwMode="auto">
              <a:xfrm>
                <a:off x="6046"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81" name="Oval 263"/>
              <p:cNvSpPr>
                <a:spLocks noChangeArrowheads="1"/>
              </p:cNvSpPr>
              <p:nvPr/>
            </p:nvSpPr>
            <p:spPr bwMode="auto">
              <a:xfrm>
                <a:off x="6141"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82" name="Oval 264"/>
              <p:cNvSpPr>
                <a:spLocks noChangeArrowheads="1"/>
              </p:cNvSpPr>
              <p:nvPr/>
            </p:nvSpPr>
            <p:spPr bwMode="auto">
              <a:xfrm>
                <a:off x="6103" y="2586"/>
                <a:ext cx="29"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83" name="Oval 265"/>
              <p:cNvSpPr>
                <a:spLocks noChangeArrowheads="1"/>
              </p:cNvSpPr>
              <p:nvPr/>
            </p:nvSpPr>
            <p:spPr bwMode="auto">
              <a:xfrm>
                <a:off x="6083" y="2596"/>
                <a:ext cx="30"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2" name="Oval 266"/>
              <p:cNvSpPr>
                <a:spLocks noChangeArrowheads="1"/>
              </p:cNvSpPr>
              <p:nvPr/>
            </p:nvSpPr>
            <p:spPr bwMode="auto">
              <a:xfrm>
                <a:off x="6121"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3" name="Oval 267"/>
              <p:cNvSpPr>
                <a:spLocks noChangeArrowheads="1"/>
              </p:cNvSpPr>
              <p:nvPr/>
            </p:nvSpPr>
            <p:spPr bwMode="auto">
              <a:xfrm>
                <a:off x="6065"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4" name="Oval 268"/>
              <p:cNvSpPr>
                <a:spLocks noChangeArrowheads="1"/>
              </p:cNvSpPr>
              <p:nvPr/>
            </p:nvSpPr>
            <p:spPr bwMode="auto">
              <a:xfrm>
                <a:off x="6159" y="2596"/>
                <a:ext cx="29"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5" name="Oval 269"/>
              <p:cNvSpPr>
                <a:spLocks noChangeArrowheads="1"/>
              </p:cNvSpPr>
              <p:nvPr/>
            </p:nvSpPr>
            <p:spPr bwMode="auto">
              <a:xfrm>
                <a:off x="6198" y="2596"/>
                <a:ext cx="28"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6" name="Oval 270"/>
              <p:cNvSpPr>
                <a:spLocks noChangeArrowheads="1"/>
              </p:cNvSpPr>
              <p:nvPr/>
            </p:nvSpPr>
            <p:spPr bwMode="auto">
              <a:xfrm>
                <a:off x="6216"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7" name="Oval 271"/>
              <p:cNvSpPr>
                <a:spLocks noChangeArrowheads="1"/>
              </p:cNvSpPr>
              <p:nvPr/>
            </p:nvSpPr>
            <p:spPr bwMode="auto">
              <a:xfrm>
                <a:off x="6179"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8" name="Oval 272"/>
              <p:cNvSpPr>
                <a:spLocks noChangeArrowheads="1"/>
              </p:cNvSpPr>
              <p:nvPr/>
            </p:nvSpPr>
            <p:spPr bwMode="auto">
              <a:xfrm>
                <a:off x="6236" y="2596"/>
                <a:ext cx="28"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9" name="Oval 273"/>
              <p:cNvSpPr>
                <a:spLocks noChangeArrowheads="1"/>
              </p:cNvSpPr>
              <p:nvPr/>
            </p:nvSpPr>
            <p:spPr bwMode="auto">
              <a:xfrm>
                <a:off x="6330" y="2586"/>
                <a:ext cx="29"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0" name="Oval 274"/>
              <p:cNvSpPr>
                <a:spLocks noChangeArrowheads="1"/>
              </p:cNvSpPr>
              <p:nvPr/>
            </p:nvSpPr>
            <p:spPr bwMode="auto">
              <a:xfrm>
                <a:off x="6292"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1" name="Oval 275"/>
              <p:cNvSpPr>
                <a:spLocks noChangeArrowheads="1"/>
              </p:cNvSpPr>
              <p:nvPr/>
            </p:nvSpPr>
            <p:spPr bwMode="auto">
              <a:xfrm>
                <a:off x="6274"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2" name="Oval 276"/>
              <p:cNvSpPr>
                <a:spLocks noChangeArrowheads="1"/>
              </p:cNvSpPr>
              <p:nvPr/>
            </p:nvSpPr>
            <p:spPr bwMode="auto">
              <a:xfrm>
                <a:off x="6312"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3" name="Oval 277"/>
              <p:cNvSpPr>
                <a:spLocks noChangeArrowheads="1"/>
              </p:cNvSpPr>
              <p:nvPr/>
            </p:nvSpPr>
            <p:spPr bwMode="auto">
              <a:xfrm>
                <a:off x="6254"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4" name="Oval 278"/>
              <p:cNvSpPr>
                <a:spLocks noChangeArrowheads="1"/>
              </p:cNvSpPr>
              <p:nvPr/>
            </p:nvSpPr>
            <p:spPr bwMode="auto">
              <a:xfrm>
                <a:off x="6349"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5" name="Oval 279"/>
              <p:cNvSpPr>
                <a:spLocks noChangeArrowheads="1"/>
              </p:cNvSpPr>
              <p:nvPr/>
            </p:nvSpPr>
            <p:spPr bwMode="auto">
              <a:xfrm>
                <a:off x="6387"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6" name="Oval 280"/>
              <p:cNvSpPr>
                <a:spLocks noChangeArrowheads="1"/>
              </p:cNvSpPr>
              <p:nvPr/>
            </p:nvSpPr>
            <p:spPr bwMode="auto">
              <a:xfrm>
                <a:off x="6405"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7" name="Oval 281"/>
              <p:cNvSpPr>
                <a:spLocks noChangeArrowheads="1"/>
              </p:cNvSpPr>
              <p:nvPr/>
            </p:nvSpPr>
            <p:spPr bwMode="auto">
              <a:xfrm>
                <a:off x="6368"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8" name="Oval 282"/>
              <p:cNvSpPr>
                <a:spLocks noChangeArrowheads="1"/>
              </p:cNvSpPr>
              <p:nvPr/>
            </p:nvSpPr>
            <p:spPr bwMode="auto">
              <a:xfrm>
                <a:off x="6425" y="2596"/>
                <a:ext cx="29"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9" name="Oval 283"/>
              <p:cNvSpPr>
                <a:spLocks noChangeArrowheads="1"/>
              </p:cNvSpPr>
              <p:nvPr/>
            </p:nvSpPr>
            <p:spPr bwMode="auto">
              <a:xfrm>
                <a:off x="6520" y="2586"/>
                <a:ext cx="30"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0" name="Oval 284"/>
              <p:cNvSpPr>
                <a:spLocks noChangeArrowheads="1"/>
              </p:cNvSpPr>
              <p:nvPr/>
            </p:nvSpPr>
            <p:spPr bwMode="auto">
              <a:xfrm>
                <a:off x="6482" y="2586"/>
                <a:ext cx="28"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1" name="Oval 285"/>
              <p:cNvSpPr>
                <a:spLocks noChangeArrowheads="1"/>
              </p:cNvSpPr>
              <p:nvPr/>
            </p:nvSpPr>
            <p:spPr bwMode="auto">
              <a:xfrm>
                <a:off x="6463"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2" name="Oval 286"/>
              <p:cNvSpPr>
                <a:spLocks noChangeArrowheads="1"/>
              </p:cNvSpPr>
              <p:nvPr/>
            </p:nvSpPr>
            <p:spPr bwMode="auto">
              <a:xfrm>
                <a:off x="6501"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3" name="Oval 287"/>
              <p:cNvSpPr>
                <a:spLocks noChangeArrowheads="1"/>
              </p:cNvSpPr>
              <p:nvPr/>
            </p:nvSpPr>
            <p:spPr bwMode="auto">
              <a:xfrm>
                <a:off x="6538"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4" name="Oval 288"/>
              <p:cNvSpPr>
                <a:spLocks noChangeArrowheads="1"/>
              </p:cNvSpPr>
              <p:nvPr/>
            </p:nvSpPr>
            <p:spPr bwMode="auto">
              <a:xfrm>
                <a:off x="6443"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5" name="Oval 289"/>
              <p:cNvSpPr>
                <a:spLocks noChangeArrowheads="1"/>
              </p:cNvSpPr>
              <p:nvPr/>
            </p:nvSpPr>
            <p:spPr bwMode="auto">
              <a:xfrm>
                <a:off x="6228" y="2499"/>
                <a:ext cx="89" cy="1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6" name="Freeform 290"/>
              <p:cNvSpPr>
                <a:spLocks/>
              </p:cNvSpPr>
              <p:nvPr/>
            </p:nvSpPr>
            <p:spPr bwMode="auto">
              <a:xfrm>
                <a:off x="6088" y="2138"/>
                <a:ext cx="364" cy="253"/>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7" name="Rectangle 291"/>
              <p:cNvSpPr>
                <a:spLocks noChangeArrowheads="1"/>
              </p:cNvSpPr>
              <p:nvPr/>
            </p:nvSpPr>
            <p:spPr bwMode="auto">
              <a:xfrm>
                <a:off x="6099" y="2149"/>
                <a:ext cx="341" cy="19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8" name="Freeform 292"/>
              <p:cNvSpPr>
                <a:spLocks/>
              </p:cNvSpPr>
              <p:nvPr/>
            </p:nvSpPr>
            <p:spPr bwMode="auto">
              <a:xfrm>
                <a:off x="5665" y="2110"/>
                <a:ext cx="26" cy="323"/>
              </a:xfrm>
              <a:custGeom>
                <a:avLst/>
                <a:gdLst>
                  <a:gd name="T0" fmla="*/ 0 w 26"/>
                  <a:gd name="T1" fmla="*/ 321 h 323"/>
                  <a:gd name="T2" fmla="*/ 26 w 26"/>
                  <a:gd name="T3" fmla="*/ 323 h 323"/>
                  <a:gd name="T4" fmla="*/ 26 w 26"/>
                  <a:gd name="T5" fmla="*/ 0 h 323"/>
                  <a:gd name="T6" fmla="*/ 0 w 26"/>
                  <a:gd name="T7" fmla="*/ 3 h 323"/>
                  <a:gd name="T8" fmla="*/ 0 w 26"/>
                  <a:gd name="T9" fmla="*/ 321 h 323"/>
                </a:gdLst>
                <a:ahLst/>
                <a:cxnLst>
                  <a:cxn ang="0">
                    <a:pos x="T0" y="T1"/>
                  </a:cxn>
                  <a:cxn ang="0">
                    <a:pos x="T2" y="T3"/>
                  </a:cxn>
                  <a:cxn ang="0">
                    <a:pos x="T4" y="T5"/>
                  </a:cxn>
                  <a:cxn ang="0">
                    <a:pos x="T6" y="T7"/>
                  </a:cxn>
                  <a:cxn ang="0">
                    <a:pos x="T8" y="T9"/>
                  </a:cxn>
                </a:cxnLst>
                <a:rect l="0" t="0" r="r" b="b"/>
                <a:pathLst>
                  <a:path w="26" h="323">
                    <a:moveTo>
                      <a:pt x="0" y="321"/>
                    </a:moveTo>
                    <a:lnTo>
                      <a:pt x="26" y="323"/>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9" name="Freeform 293"/>
              <p:cNvSpPr>
                <a:spLocks/>
              </p:cNvSpPr>
              <p:nvPr/>
            </p:nvSpPr>
            <p:spPr bwMode="auto">
              <a:xfrm>
                <a:off x="5684" y="2110"/>
                <a:ext cx="377" cy="323"/>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0" name="Freeform 294"/>
              <p:cNvSpPr>
                <a:spLocks/>
              </p:cNvSpPr>
              <p:nvPr/>
            </p:nvSpPr>
            <p:spPr bwMode="auto">
              <a:xfrm>
                <a:off x="5700" y="2125"/>
                <a:ext cx="350" cy="252"/>
              </a:xfrm>
              <a:custGeom>
                <a:avLst/>
                <a:gdLst>
                  <a:gd name="T0" fmla="*/ 350 w 350"/>
                  <a:gd name="T1" fmla="*/ 223 h 252"/>
                  <a:gd name="T2" fmla="*/ 0 w 350"/>
                  <a:gd name="T3" fmla="*/ 252 h 252"/>
                  <a:gd name="T4" fmla="*/ 0 w 350"/>
                  <a:gd name="T5" fmla="*/ 0 h 252"/>
                  <a:gd name="T6" fmla="*/ 350 w 350"/>
                  <a:gd name="T7" fmla="*/ 20 h 252"/>
                  <a:gd name="T8" fmla="*/ 350 w 350"/>
                  <a:gd name="T9" fmla="*/ 223 h 252"/>
                </a:gdLst>
                <a:ahLst/>
                <a:cxnLst>
                  <a:cxn ang="0">
                    <a:pos x="T0" y="T1"/>
                  </a:cxn>
                  <a:cxn ang="0">
                    <a:pos x="T2" y="T3"/>
                  </a:cxn>
                  <a:cxn ang="0">
                    <a:pos x="T4" y="T5"/>
                  </a:cxn>
                  <a:cxn ang="0">
                    <a:pos x="T6" y="T7"/>
                  </a:cxn>
                  <a:cxn ang="0">
                    <a:pos x="T8" y="T9"/>
                  </a:cxn>
                </a:cxnLst>
                <a:rect l="0" t="0" r="r" b="b"/>
                <a:pathLst>
                  <a:path w="350" h="252">
                    <a:moveTo>
                      <a:pt x="350" y="223"/>
                    </a:moveTo>
                    <a:lnTo>
                      <a:pt x="0" y="252"/>
                    </a:lnTo>
                    <a:lnTo>
                      <a:pt x="0" y="0"/>
                    </a:lnTo>
                    <a:lnTo>
                      <a:pt x="350" y="20"/>
                    </a:lnTo>
                    <a:lnTo>
                      <a:pt x="35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1" name="Freeform 295"/>
              <p:cNvSpPr>
                <a:spLocks/>
              </p:cNvSpPr>
              <p:nvPr/>
            </p:nvSpPr>
            <p:spPr bwMode="auto">
              <a:xfrm>
                <a:off x="6848" y="2110"/>
                <a:ext cx="27" cy="323"/>
              </a:xfrm>
              <a:custGeom>
                <a:avLst/>
                <a:gdLst>
                  <a:gd name="T0" fmla="*/ 27 w 27"/>
                  <a:gd name="T1" fmla="*/ 321 h 323"/>
                  <a:gd name="T2" fmla="*/ 0 w 27"/>
                  <a:gd name="T3" fmla="*/ 323 h 323"/>
                  <a:gd name="T4" fmla="*/ 0 w 27"/>
                  <a:gd name="T5" fmla="*/ 0 h 323"/>
                  <a:gd name="T6" fmla="*/ 27 w 27"/>
                  <a:gd name="T7" fmla="*/ 3 h 323"/>
                  <a:gd name="T8" fmla="*/ 27 w 27"/>
                  <a:gd name="T9" fmla="*/ 321 h 323"/>
                </a:gdLst>
                <a:ahLst/>
                <a:cxnLst>
                  <a:cxn ang="0">
                    <a:pos x="T0" y="T1"/>
                  </a:cxn>
                  <a:cxn ang="0">
                    <a:pos x="T2" y="T3"/>
                  </a:cxn>
                  <a:cxn ang="0">
                    <a:pos x="T4" y="T5"/>
                  </a:cxn>
                  <a:cxn ang="0">
                    <a:pos x="T6" y="T7"/>
                  </a:cxn>
                  <a:cxn ang="0">
                    <a:pos x="T8" y="T9"/>
                  </a:cxn>
                </a:cxnLst>
                <a:rect l="0" t="0" r="r" b="b"/>
                <a:pathLst>
                  <a:path w="27" h="323">
                    <a:moveTo>
                      <a:pt x="27" y="321"/>
                    </a:moveTo>
                    <a:lnTo>
                      <a:pt x="0" y="323"/>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2" name="Freeform 296"/>
              <p:cNvSpPr>
                <a:spLocks/>
              </p:cNvSpPr>
              <p:nvPr/>
            </p:nvSpPr>
            <p:spPr bwMode="auto">
              <a:xfrm>
                <a:off x="6478" y="2110"/>
                <a:ext cx="377" cy="323"/>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3" name="Freeform 297"/>
              <p:cNvSpPr>
                <a:spLocks/>
              </p:cNvSpPr>
              <p:nvPr/>
            </p:nvSpPr>
            <p:spPr bwMode="auto">
              <a:xfrm>
                <a:off x="6491" y="2125"/>
                <a:ext cx="350" cy="252"/>
              </a:xfrm>
              <a:custGeom>
                <a:avLst/>
                <a:gdLst>
                  <a:gd name="T0" fmla="*/ 0 w 350"/>
                  <a:gd name="T1" fmla="*/ 223 h 252"/>
                  <a:gd name="T2" fmla="*/ 350 w 350"/>
                  <a:gd name="T3" fmla="*/ 252 h 252"/>
                  <a:gd name="T4" fmla="*/ 350 w 350"/>
                  <a:gd name="T5" fmla="*/ 0 h 252"/>
                  <a:gd name="T6" fmla="*/ 0 w 350"/>
                  <a:gd name="T7" fmla="*/ 20 h 252"/>
                  <a:gd name="T8" fmla="*/ 0 w 350"/>
                  <a:gd name="T9" fmla="*/ 223 h 252"/>
                </a:gdLst>
                <a:ahLst/>
                <a:cxnLst>
                  <a:cxn ang="0">
                    <a:pos x="T0" y="T1"/>
                  </a:cxn>
                  <a:cxn ang="0">
                    <a:pos x="T2" y="T3"/>
                  </a:cxn>
                  <a:cxn ang="0">
                    <a:pos x="T4" y="T5"/>
                  </a:cxn>
                  <a:cxn ang="0">
                    <a:pos x="T6" y="T7"/>
                  </a:cxn>
                  <a:cxn ang="0">
                    <a:pos x="T8" y="T9"/>
                  </a:cxn>
                </a:cxnLst>
                <a:rect l="0" t="0" r="r" b="b"/>
                <a:pathLst>
                  <a:path w="350" h="252">
                    <a:moveTo>
                      <a:pt x="0" y="223"/>
                    </a:moveTo>
                    <a:lnTo>
                      <a:pt x="350" y="252"/>
                    </a:lnTo>
                    <a:lnTo>
                      <a:pt x="350" y="0"/>
                    </a:lnTo>
                    <a:lnTo>
                      <a:pt x="0" y="20"/>
                    </a:lnTo>
                    <a:lnTo>
                      <a:pt x="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4" name="Freeform 298"/>
              <p:cNvSpPr>
                <a:spLocks/>
              </p:cNvSpPr>
              <p:nvPr/>
            </p:nvSpPr>
            <p:spPr bwMode="auto">
              <a:xfrm>
                <a:off x="5724" y="2282"/>
                <a:ext cx="18" cy="70"/>
              </a:xfrm>
              <a:custGeom>
                <a:avLst/>
                <a:gdLst>
                  <a:gd name="T0" fmla="*/ 18 w 18"/>
                  <a:gd name="T1" fmla="*/ 0 h 70"/>
                  <a:gd name="T2" fmla="*/ 18 w 18"/>
                  <a:gd name="T3" fmla="*/ 69 h 70"/>
                  <a:gd name="T4" fmla="*/ 0 w 18"/>
                  <a:gd name="T5" fmla="*/ 70 h 70"/>
                  <a:gd name="T6" fmla="*/ 0 w 18"/>
                  <a:gd name="T7" fmla="*/ 2 h 70"/>
                  <a:gd name="T8" fmla="*/ 18 w 18"/>
                  <a:gd name="T9" fmla="*/ 0 h 70"/>
                </a:gdLst>
                <a:ahLst/>
                <a:cxnLst>
                  <a:cxn ang="0">
                    <a:pos x="T0" y="T1"/>
                  </a:cxn>
                  <a:cxn ang="0">
                    <a:pos x="T2" y="T3"/>
                  </a:cxn>
                  <a:cxn ang="0">
                    <a:pos x="T4" y="T5"/>
                  </a:cxn>
                  <a:cxn ang="0">
                    <a:pos x="T6" y="T7"/>
                  </a:cxn>
                  <a:cxn ang="0">
                    <a:pos x="T8" y="T9"/>
                  </a:cxn>
                </a:cxnLst>
                <a:rect l="0" t="0" r="r" b="b"/>
                <a:pathLst>
                  <a:path w="18" h="70">
                    <a:moveTo>
                      <a:pt x="18" y="0"/>
                    </a:moveTo>
                    <a:lnTo>
                      <a:pt x="18" y="69"/>
                    </a:lnTo>
                    <a:lnTo>
                      <a:pt x="0" y="70"/>
                    </a:lnTo>
                    <a:lnTo>
                      <a:pt x="0" y="2"/>
                    </a:lnTo>
                    <a:lnTo>
                      <a:pt x="1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5" name="Freeform 299"/>
              <p:cNvSpPr>
                <a:spLocks/>
              </p:cNvSpPr>
              <p:nvPr/>
            </p:nvSpPr>
            <p:spPr bwMode="auto">
              <a:xfrm>
                <a:off x="5977" y="2201"/>
                <a:ext cx="49" cy="22"/>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6" name="Freeform 300"/>
              <p:cNvSpPr>
                <a:spLocks/>
              </p:cNvSpPr>
              <p:nvPr/>
            </p:nvSpPr>
            <p:spPr bwMode="auto">
              <a:xfrm>
                <a:off x="5977" y="2179"/>
                <a:ext cx="46" cy="44"/>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7" name="Freeform 301"/>
              <p:cNvSpPr>
                <a:spLocks/>
              </p:cNvSpPr>
              <p:nvPr/>
            </p:nvSpPr>
            <p:spPr bwMode="auto">
              <a:xfrm>
                <a:off x="5953" y="2223"/>
                <a:ext cx="73" cy="62"/>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8" name="Freeform 302"/>
              <p:cNvSpPr>
                <a:spLocks/>
              </p:cNvSpPr>
              <p:nvPr/>
            </p:nvSpPr>
            <p:spPr bwMode="auto">
              <a:xfrm>
                <a:off x="5977" y="2223"/>
                <a:ext cx="49" cy="62"/>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9" name="Freeform 303"/>
              <p:cNvSpPr>
                <a:spLocks/>
              </p:cNvSpPr>
              <p:nvPr/>
            </p:nvSpPr>
            <p:spPr bwMode="auto">
              <a:xfrm>
                <a:off x="5977" y="2160"/>
                <a:ext cx="34" cy="19"/>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0" name="Freeform 304"/>
              <p:cNvSpPr>
                <a:spLocks/>
              </p:cNvSpPr>
              <p:nvPr/>
            </p:nvSpPr>
            <p:spPr bwMode="auto">
              <a:xfrm>
                <a:off x="5955" y="2160"/>
                <a:ext cx="56" cy="6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1" name="Freeform 305"/>
              <p:cNvSpPr>
                <a:spLocks/>
              </p:cNvSpPr>
              <p:nvPr/>
            </p:nvSpPr>
            <p:spPr bwMode="auto">
              <a:xfrm>
                <a:off x="5938" y="2223"/>
                <a:ext cx="39" cy="5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2" name="Freeform 306"/>
              <p:cNvSpPr>
                <a:spLocks/>
              </p:cNvSpPr>
              <p:nvPr/>
            </p:nvSpPr>
            <p:spPr bwMode="auto">
              <a:xfrm>
                <a:off x="5927" y="2324"/>
                <a:ext cx="12" cy="11"/>
              </a:xfrm>
              <a:custGeom>
                <a:avLst/>
                <a:gdLst>
                  <a:gd name="T0" fmla="*/ 12 w 12"/>
                  <a:gd name="T1" fmla="*/ 0 h 11"/>
                  <a:gd name="T2" fmla="*/ 12 w 12"/>
                  <a:gd name="T3" fmla="*/ 10 h 11"/>
                  <a:gd name="T4" fmla="*/ 0 w 12"/>
                  <a:gd name="T5" fmla="*/ 11 h 11"/>
                  <a:gd name="T6" fmla="*/ 0 w 12"/>
                  <a:gd name="T7" fmla="*/ 2 h 11"/>
                  <a:gd name="T8" fmla="*/ 12 w 12"/>
                  <a:gd name="T9" fmla="*/ 0 h 11"/>
                </a:gdLst>
                <a:ahLst/>
                <a:cxnLst>
                  <a:cxn ang="0">
                    <a:pos x="T0" y="T1"/>
                  </a:cxn>
                  <a:cxn ang="0">
                    <a:pos x="T2" y="T3"/>
                  </a:cxn>
                  <a:cxn ang="0">
                    <a:pos x="T4" y="T5"/>
                  </a:cxn>
                  <a:cxn ang="0">
                    <a:pos x="T6" y="T7"/>
                  </a:cxn>
                  <a:cxn ang="0">
                    <a:pos x="T8" y="T9"/>
                  </a:cxn>
                </a:cxnLst>
                <a:rect l="0" t="0" r="r" b="b"/>
                <a:pathLst>
                  <a:path w="12" h="11">
                    <a:moveTo>
                      <a:pt x="12" y="0"/>
                    </a:moveTo>
                    <a:lnTo>
                      <a:pt x="12" y="10"/>
                    </a:lnTo>
                    <a:lnTo>
                      <a:pt x="0" y="11"/>
                    </a:lnTo>
                    <a:lnTo>
                      <a:pt x="0" y="2"/>
                    </a:lnTo>
                    <a:lnTo>
                      <a:pt x="12"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3" name="Freeform 307"/>
              <p:cNvSpPr>
                <a:spLocks/>
              </p:cNvSpPr>
              <p:nvPr/>
            </p:nvSpPr>
            <p:spPr bwMode="auto">
              <a:xfrm>
                <a:off x="5922" y="2165"/>
                <a:ext cx="55" cy="102"/>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4" name="Freeform 308"/>
              <p:cNvSpPr>
                <a:spLocks/>
              </p:cNvSpPr>
              <p:nvPr/>
            </p:nvSpPr>
            <p:spPr bwMode="auto">
              <a:xfrm>
                <a:off x="5907" y="2298"/>
                <a:ext cx="14" cy="39"/>
              </a:xfrm>
              <a:custGeom>
                <a:avLst/>
                <a:gdLst>
                  <a:gd name="T0" fmla="*/ 14 w 14"/>
                  <a:gd name="T1" fmla="*/ 0 h 39"/>
                  <a:gd name="T2" fmla="*/ 14 w 14"/>
                  <a:gd name="T3" fmla="*/ 37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7"/>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5" name="Freeform 309"/>
              <p:cNvSpPr>
                <a:spLocks/>
              </p:cNvSpPr>
              <p:nvPr/>
            </p:nvSpPr>
            <p:spPr bwMode="auto">
              <a:xfrm>
                <a:off x="5887" y="2317"/>
                <a:ext cx="14" cy="21"/>
              </a:xfrm>
              <a:custGeom>
                <a:avLst/>
                <a:gdLst>
                  <a:gd name="T0" fmla="*/ 14 w 14"/>
                  <a:gd name="T1" fmla="*/ 0 h 21"/>
                  <a:gd name="T2" fmla="*/ 14 w 14"/>
                  <a:gd name="T3" fmla="*/ 20 h 21"/>
                  <a:gd name="T4" fmla="*/ 0 w 14"/>
                  <a:gd name="T5" fmla="*/ 21 h 21"/>
                  <a:gd name="T6" fmla="*/ 0 w 14"/>
                  <a:gd name="T7" fmla="*/ 2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20"/>
                    </a:lnTo>
                    <a:lnTo>
                      <a:pt x="0" y="21"/>
                    </a:lnTo>
                    <a:lnTo>
                      <a:pt x="0" y="2"/>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6" name="Rectangle 310"/>
              <p:cNvSpPr>
                <a:spLocks noChangeArrowheads="1"/>
              </p:cNvSpPr>
              <p:nvPr/>
            </p:nvSpPr>
            <p:spPr bwMode="auto">
              <a:xfrm>
                <a:off x="5866" y="2264"/>
                <a:ext cx="14" cy="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7" name="Freeform 311"/>
              <p:cNvSpPr>
                <a:spLocks/>
              </p:cNvSpPr>
              <p:nvPr/>
            </p:nvSpPr>
            <p:spPr bwMode="auto">
              <a:xfrm>
                <a:off x="5845" y="2309"/>
                <a:ext cx="14" cy="33"/>
              </a:xfrm>
              <a:custGeom>
                <a:avLst/>
                <a:gdLst>
                  <a:gd name="T0" fmla="*/ 14 w 14"/>
                  <a:gd name="T1" fmla="*/ 0 h 33"/>
                  <a:gd name="T2" fmla="*/ 14 w 14"/>
                  <a:gd name="T3" fmla="*/ 32 h 33"/>
                  <a:gd name="T4" fmla="*/ 0 w 14"/>
                  <a:gd name="T5" fmla="*/ 33 h 33"/>
                  <a:gd name="T6" fmla="*/ 0 w 14"/>
                  <a:gd name="T7" fmla="*/ 1 h 33"/>
                  <a:gd name="T8" fmla="*/ 14 w 14"/>
                  <a:gd name="T9" fmla="*/ 0 h 33"/>
                </a:gdLst>
                <a:ahLst/>
                <a:cxnLst>
                  <a:cxn ang="0">
                    <a:pos x="T0" y="T1"/>
                  </a:cxn>
                  <a:cxn ang="0">
                    <a:pos x="T2" y="T3"/>
                  </a:cxn>
                  <a:cxn ang="0">
                    <a:pos x="T4" y="T5"/>
                  </a:cxn>
                  <a:cxn ang="0">
                    <a:pos x="T6" y="T7"/>
                  </a:cxn>
                  <a:cxn ang="0">
                    <a:pos x="T8" y="T9"/>
                  </a:cxn>
                </a:cxnLst>
                <a:rect l="0" t="0" r="r" b="b"/>
                <a:pathLst>
                  <a:path w="14" h="33">
                    <a:moveTo>
                      <a:pt x="14" y="0"/>
                    </a:moveTo>
                    <a:lnTo>
                      <a:pt x="14" y="32"/>
                    </a:lnTo>
                    <a:lnTo>
                      <a:pt x="0" y="33"/>
                    </a:lnTo>
                    <a:lnTo>
                      <a:pt x="0" y="1"/>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8" name="Freeform 312"/>
              <p:cNvSpPr>
                <a:spLocks/>
              </p:cNvSpPr>
              <p:nvPr/>
            </p:nvSpPr>
            <p:spPr bwMode="auto">
              <a:xfrm>
                <a:off x="5823" y="2323"/>
                <a:ext cx="15" cy="21"/>
              </a:xfrm>
              <a:custGeom>
                <a:avLst/>
                <a:gdLst>
                  <a:gd name="T0" fmla="*/ 15 w 15"/>
                  <a:gd name="T1" fmla="*/ 0 h 21"/>
                  <a:gd name="T2" fmla="*/ 15 w 15"/>
                  <a:gd name="T3" fmla="*/ 19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19"/>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9" name="Freeform 313"/>
              <p:cNvSpPr>
                <a:spLocks/>
              </p:cNvSpPr>
              <p:nvPr/>
            </p:nvSpPr>
            <p:spPr bwMode="auto">
              <a:xfrm>
                <a:off x="5799" y="2264"/>
                <a:ext cx="16" cy="81"/>
              </a:xfrm>
              <a:custGeom>
                <a:avLst/>
                <a:gdLst>
                  <a:gd name="T0" fmla="*/ 16 w 16"/>
                  <a:gd name="T1" fmla="*/ 0 h 81"/>
                  <a:gd name="T2" fmla="*/ 16 w 16"/>
                  <a:gd name="T3" fmla="*/ 80 h 81"/>
                  <a:gd name="T4" fmla="*/ 0 w 16"/>
                  <a:gd name="T5" fmla="*/ 81 h 81"/>
                  <a:gd name="T6" fmla="*/ 0 w 16"/>
                  <a:gd name="T7" fmla="*/ 0 h 81"/>
                  <a:gd name="T8" fmla="*/ 16 w 16"/>
                  <a:gd name="T9" fmla="*/ 0 h 81"/>
                </a:gdLst>
                <a:ahLst/>
                <a:cxnLst>
                  <a:cxn ang="0">
                    <a:pos x="T0" y="T1"/>
                  </a:cxn>
                  <a:cxn ang="0">
                    <a:pos x="T2" y="T3"/>
                  </a:cxn>
                  <a:cxn ang="0">
                    <a:pos x="T4" y="T5"/>
                  </a:cxn>
                  <a:cxn ang="0">
                    <a:pos x="T6" y="T7"/>
                  </a:cxn>
                  <a:cxn ang="0">
                    <a:pos x="T8" y="T9"/>
                  </a:cxn>
                </a:cxnLst>
                <a:rect l="0" t="0" r="r" b="b"/>
                <a:pathLst>
                  <a:path w="16" h="81">
                    <a:moveTo>
                      <a:pt x="16" y="0"/>
                    </a:moveTo>
                    <a:lnTo>
                      <a:pt x="16" y="80"/>
                    </a:lnTo>
                    <a:lnTo>
                      <a:pt x="0" y="81"/>
                    </a:lnTo>
                    <a:lnTo>
                      <a:pt x="0" y="0"/>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0" name="Freeform 314"/>
              <p:cNvSpPr>
                <a:spLocks/>
              </p:cNvSpPr>
              <p:nvPr/>
            </p:nvSpPr>
            <p:spPr bwMode="auto">
              <a:xfrm>
                <a:off x="5750" y="2188"/>
                <a:ext cx="17" cy="161"/>
              </a:xfrm>
              <a:custGeom>
                <a:avLst/>
                <a:gdLst>
                  <a:gd name="T0" fmla="*/ 17 w 17"/>
                  <a:gd name="T1" fmla="*/ 2 h 161"/>
                  <a:gd name="T2" fmla="*/ 17 w 17"/>
                  <a:gd name="T3" fmla="*/ 160 h 161"/>
                  <a:gd name="T4" fmla="*/ 0 w 17"/>
                  <a:gd name="T5" fmla="*/ 161 h 161"/>
                  <a:gd name="T6" fmla="*/ 0 w 17"/>
                  <a:gd name="T7" fmla="*/ 0 h 161"/>
                  <a:gd name="T8" fmla="*/ 17 w 17"/>
                  <a:gd name="T9" fmla="*/ 2 h 161"/>
                </a:gdLst>
                <a:ahLst/>
                <a:cxnLst>
                  <a:cxn ang="0">
                    <a:pos x="T0" y="T1"/>
                  </a:cxn>
                  <a:cxn ang="0">
                    <a:pos x="T2" y="T3"/>
                  </a:cxn>
                  <a:cxn ang="0">
                    <a:pos x="T4" y="T5"/>
                  </a:cxn>
                  <a:cxn ang="0">
                    <a:pos x="T6" y="T7"/>
                  </a:cxn>
                  <a:cxn ang="0">
                    <a:pos x="T8" y="T9"/>
                  </a:cxn>
                </a:cxnLst>
                <a:rect l="0" t="0" r="r" b="b"/>
                <a:pathLst>
                  <a:path w="17" h="161">
                    <a:moveTo>
                      <a:pt x="17" y="2"/>
                    </a:moveTo>
                    <a:lnTo>
                      <a:pt x="17" y="160"/>
                    </a:lnTo>
                    <a:lnTo>
                      <a:pt x="0" y="161"/>
                    </a:lnTo>
                    <a:lnTo>
                      <a:pt x="0" y="0"/>
                    </a:lnTo>
                    <a:lnTo>
                      <a:pt x="17"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1" name="Freeform 315"/>
              <p:cNvSpPr>
                <a:spLocks/>
              </p:cNvSpPr>
              <p:nvPr/>
            </p:nvSpPr>
            <p:spPr bwMode="auto">
              <a:xfrm>
                <a:off x="5775" y="2305"/>
                <a:ext cx="17" cy="4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2" name="Freeform 316"/>
              <p:cNvSpPr>
                <a:spLocks/>
              </p:cNvSpPr>
              <p:nvPr/>
            </p:nvSpPr>
            <p:spPr bwMode="auto">
              <a:xfrm>
                <a:off x="6534" y="1987"/>
                <a:ext cx="18" cy="68"/>
              </a:xfrm>
              <a:custGeom>
                <a:avLst/>
                <a:gdLst>
                  <a:gd name="T0" fmla="*/ 17 w 18"/>
                  <a:gd name="T1" fmla="*/ 0 h 68"/>
                  <a:gd name="T2" fmla="*/ 18 w 18"/>
                  <a:gd name="T3" fmla="*/ 67 h 68"/>
                  <a:gd name="T4" fmla="*/ 2 w 18"/>
                  <a:gd name="T5" fmla="*/ 68 h 68"/>
                  <a:gd name="T6" fmla="*/ 0 w 18"/>
                  <a:gd name="T7" fmla="*/ 2 h 68"/>
                  <a:gd name="T8" fmla="*/ 17 w 18"/>
                  <a:gd name="T9" fmla="*/ 0 h 68"/>
                </a:gdLst>
                <a:ahLst/>
                <a:cxnLst>
                  <a:cxn ang="0">
                    <a:pos x="T0" y="T1"/>
                  </a:cxn>
                  <a:cxn ang="0">
                    <a:pos x="T2" y="T3"/>
                  </a:cxn>
                  <a:cxn ang="0">
                    <a:pos x="T4" y="T5"/>
                  </a:cxn>
                  <a:cxn ang="0">
                    <a:pos x="T6" y="T7"/>
                  </a:cxn>
                  <a:cxn ang="0">
                    <a:pos x="T8" y="T9"/>
                  </a:cxn>
                </a:cxnLst>
                <a:rect l="0" t="0" r="r" b="b"/>
                <a:pathLst>
                  <a:path w="18" h="68">
                    <a:moveTo>
                      <a:pt x="17" y="0"/>
                    </a:moveTo>
                    <a:lnTo>
                      <a:pt x="18" y="67"/>
                    </a:lnTo>
                    <a:lnTo>
                      <a:pt x="2" y="68"/>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3" name="Freeform 317"/>
              <p:cNvSpPr>
                <a:spLocks/>
              </p:cNvSpPr>
              <p:nvPr/>
            </p:nvSpPr>
            <p:spPr bwMode="auto">
              <a:xfrm>
                <a:off x="6583" y="2005"/>
                <a:ext cx="17" cy="45"/>
              </a:xfrm>
              <a:custGeom>
                <a:avLst/>
                <a:gdLst>
                  <a:gd name="T0" fmla="*/ 17 w 17"/>
                  <a:gd name="T1" fmla="*/ 0 h 45"/>
                  <a:gd name="T2" fmla="*/ 17 w 17"/>
                  <a:gd name="T3" fmla="*/ 42 h 45"/>
                  <a:gd name="T4" fmla="*/ 0 w 17"/>
                  <a:gd name="T5" fmla="*/ 45 h 45"/>
                  <a:gd name="T6" fmla="*/ 0 w 17"/>
                  <a:gd name="T7" fmla="*/ 1 h 45"/>
                  <a:gd name="T8" fmla="*/ 17 w 17"/>
                  <a:gd name="T9" fmla="*/ 0 h 45"/>
                </a:gdLst>
                <a:ahLst/>
                <a:cxnLst>
                  <a:cxn ang="0">
                    <a:pos x="T0" y="T1"/>
                  </a:cxn>
                  <a:cxn ang="0">
                    <a:pos x="T2" y="T3"/>
                  </a:cxn>
                  <a:cxn ang="0">
                    <a:pos x="T4" y="T5"/>
                  </a:cxn>
                  <a:cxn ang="0">
                    <a:pos x="T6" y="T7"/>
                  </a:cxn>
                  <a:cxn ang="0">
                    <a:pos x="T8" y="T9"/>
                  </a:cxn>
                </a:cxnLst>
                <a:rect l="0" t="0" r="r" b="b"/>
                <a:pathLst>
                  <a:path w="17" h="45">
                    <a:moveTo>
                      <a:pt x="17" y="0"/>
                    </a:moveTo>
                    <a:lnTo>
                      <a:pt x="17" y="42"/>
                    </a:lnTo>
                    <a:lnTo>
                      <a:pt x="0" y="45"/>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4" name="Freeform 318"/>
              <p:cNvSpPr>
                <a:spLocks/>
              </p:cNvSpPr>
              <p:nvPr/>
            </p:nvSpPr>
            <p:spPr bwMode="auto">
              <a:xfrm>
                <a:off x="6607" y="1960"/>
                <a:ext cx="17" cy="87"/>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5" name="Freeform 319"/>
              <p:cNvSpPr>
                <a:spLocks/>
              </p:cNvSpPr>
              <p:nvPr/>
            </p:nvSpPr>
            <p:spPr bwMode="auto">
              <a:xfrm>
                <a:off x="6631" y="2020"/>
                <a:ext cx="17" cy="23"/>
              </a:xfrm>
              <a:custGeom>
                <a:avLst/>
                <a:gdLst>
                  <a:gd name="T0" fmla="*/ 17 w 17"/>
                  <a:gd name="T1" fmla="*/ 0 h 23"/>
                  <a:gd name="T2" fmla="*/ 17 w 17"/>
                  <a:gd name="T3" fmla="*/ 21 h 23"/>
                  <a:gd name="T4" fmla="*/ 0 w 17"/>
                  <a:gd name="T5" fmla="*/ 23 h 23"/>
                  <a:gd name="T6" fmla="*/ 0 w 17"/>
                  <a:gd name="T7" fmla="*/ 2 h 23"/>
                  <a:gd name="T8" fmla="*/ 17 w 17"/>
                  <a:gd name="T9" fmla="*/ 0 h 23"/>
                </a:gdLst>
                <a:ahLst/>
                <a:cxnLst>
                  <a:cxn ang="0">
                    <a:pos x="T0" y="T1"/>
                  </a:cxn>
                  <a:cxn ang="0">
                    <a:pos x="T2" y="T3"/>
                  </a:cxn>
                  <a:cxn ang="0">
                    <a:pos x="T4" y="T5"/>
                  </a:cxn>
                  <a:cxn ang="0">
                    <a:pos x="T6" y="T7"/>
                  </a:cxn>
                  <a:cxn ang="0">
                    <a:pos x="T8" y="T9"/>
                  </a:cxn>
                </a:cxnLst>
                <a:rect l="0" t="0" r="r" b="b"/>
                <a:pathLst>
                  <a:path w="17" h="23">
                    <a:moveTo>
                      <a:pt x="17" y="0"/>
                    </a:moveTo>
                    <a:lnTo>
                      <a:pt x="17" y="21"/>
                    </a:lnTo>
                    <a:lnTo>
                      <a:pt x="0" y="23"/>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6" name="Freeform 320"/>
              <p:cNvSpPr>
                <a:spLocks/>
              </p:cNvSpPr>
              <p:nvPr/>
            </p:nvSpPr>
            <p:spPr bwMode="auto">
              <a:xfrm>
                <a:off x="6558" y="1890"/>
                <a:ext cx="18" cy="162"/>
              </a:xfrm>
              <a:custGeom>
                <a:avLst/>
                <a:gdLst>
                  <a:gd name="T0" fmla="*/ 17 w 18"/>
                  <a:gd name="T1" fmla="*/ 0 h 162"/>
                  <a:gd name="T2" fmla="*/ 18 w 18"/>
                  <a:gd name="T3" fmla="*/ 161 h 162"/>
                  <a:gd name="T4" fmla="*/ 2 w 18"/>
                  <a:gd name="T5" fmla="*/ 162 h 162"/>
                  <a:gd name="T6" fmla="*/ 0 w 18"/>
                  <a:gd name="T7" fmla="*/ 3 h 162"/>
                  <a:gd name="T8" fmla="*/ 17 w 18"/>
                  <a:gd name="T9" fmla="*/ 0 h 162"/>
                </a:gdLst>
                <a:ahLst/>
                <a:cxnLst>
                  <a:cxn ang="0">
                    <a:pos x="T0" y="T1"/>
                  </a:cxn>
                  <a:cxn ang="0">
                    <a:pos x="T2" y="T3"/>
                  </a:cxn>
                  <a:cxn ang="0">
                    <a:pos x="T4" y="T5"/>
                  </a:cxn>
                  <a:cxn ang="0">
                    <a:pos x="T6" y="T7"/>
                  </a:cxn>
                  <a:cxn ang="0">
                    <a:pos x="T8" y="T9"/>
                  </a:cxn>
                </a:cxnLst>
                <a:rect l="0" t="0" r="r" b="b"/>
                <a:pathLst>
                  <a:path w="18" h="162">
                    <a:moveTo>
                      <a:pt x="17" y="0"/>
                    </a:moveTo>
                    <a:lnTo>
                      <a:pt x="18"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7" name="Freeform 321"/>
              <p:cNvSpPr>
                <a:spLocks/>
              </p:cNvSpPr>
              <p:nvPr/>
            </p:nvSpPr>
            <p:spPr bwMode="auto">
              <a:xfrm>
                <a:off x="6655" y="2003"/>
                <a:ext cx="17" cy="37"/>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8" name="Freeform 322"/>
              <p:cNvSpPr>
                <a:spLocks/>
              </p:cNvSpPr>
              <p:nvPr/>
            </p:nvSpPr>
            <p:spPr bwMode="auto">
              <a:xfrm>
                <a:off x="6702" y="2009"/>
                <a:ext cx="17" cy="25"/>
              </a:xfrm>
              <a:custGeom>
                <a:avLst/>
                <a:gdLst>
                  <a:gd name="T0" fmla="*/ 17 w 17"/>
                  <a:gd name="T1" fmla="*/ 0 h 25"/>
                  <a:gd name="T2" fmla="*/ 17 w 17"/>
                  <a:gd name="T3" fmla="*/ 22 h 25"/>
                  <a:gd name="T4" fmla="*/ 2 w 17"/>
                  <a:gd name="T5" fmla="*/ 25 h 25"/>
                  <a:gd name="T6" fmla="*/ 0 w 17"/>
                  <a:gd name="T7" fmla="*/ 3 h 25"/>
                  <a:gd name="T8" fmla="*/ 17 w 17"/>
                  <a:gd name="T9" fmla="*/ 0 h 25"/>
                </a:gdLst>
                <a:ahLst/>
                <a:cxnLst>
                  <a:cxn ang="0">
                    <a:pos x="T0" y="T1"/>
                  </a:cxn>
                  <a:cxn ang="0">
                    <a:pos x="T2" y="T3"/>
                  </a:cxn>
                  <a:cxn ang="0">
                    <a:pos x="T4" y="T5"/>
                  </a:cxn>
                  <a:cxn ang="0">
                    <a:pos x="T6" y="T7"/>
                  </a:cxn>
                  <a:cxn ang="0">
                    <a:pos x="T8" y="T9"/>
                  </a:cxn>
                </a:cxnLst>
                <a:rect l="0" t="0" r="r" b="b"/>
                <a:pathLst>
                  <a:path w="17" h="25">
                    <a:moveTo>
                      <a:pt x="17" y="0"/>
                    </a:moveTo>
                    <a:lnTo>
                      <a:pt x="17" y="22"/>
                    </a:lnTo>
                    <a:lnTo>
                      <a:pt x="2" y="25"/>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9" name="Freeform 323"/>
              <p:cNvSpPr>
                <a:spLocks/>
              </p:cNvSpPr>
              <p:nvPr/>
            </p:nvSpPr>
            <p:spPr bwMode="auto">
              <a:xfrm>
                <a:off x="6726" y="1985"/>
                <a:ext cx="17" cy="46"/>
              </a:xfrm>
              <a:custGeom>
                <a:avLst/>
                <a:gdLst>
                  <a:gd name="T0" fmla="*/ 17 w 17"/>
                  <a:gd name="T1" fmla="*/ 0 h 46"/>
                  <a:gd name="T2" fmla="*/ 17 w 17"/>
                  <a:gd name="T3" fmla="*/ 44 h 46"/>
                  <a:gd name="T4" fmla="*/ 2 w 17"/>
                  <a:gd name="T5" fmla="*/ 46 h 46"/>
                  <a:gd name="T6" fmla="*/ 0 w 17"/>
                  <a:gd name="T7" fmla="*/ 2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4"/>
                    </a:lnTo>
                    <a:lnTo>
                      <a:pt x="2" y="46"/>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0" name="Freeform 324"/>
              <p:cNvSpPr>
                <a:spLocks/>
              </p:cNvSpPr>
              <p:nvPr/>
            </p:nvSpPr>
            <p:spPr bwMode="auto">
              <a:xfrm>
                <a:off x="6751" y="2015"/>
                <a:ext cx="16" cy="12"/>
              </a:xfrm>
              <a:custGeom>
                <a:avLst/>
                <a:gdLst>
                  <a:gd name="T0" fmla="*/ 16 w 16"/>
                  <a:gd name="T1" fmla="*/ 0 h 12"/>
                  <a:gd name="T2" fmla="*/ 16 w 16"/>
                  <a:gd name="T3" fmla="*/ 11 h 12"/>
                  <a:gd name="T4" fmla="*/ 0 w 16"/>
                  <a:gd name="T5" fmla="*/ 12 h 12"/>
                  <a:gd name="T6" fmla="*/ 0 w 16"/>
                  <a:gd name="T7" fmla="*/ 1 h 12"/>
                  <a:gd name="T8" fmla="*/ 16 w 16"/>
                  <a:gd name="T9" fmla="*/ 0 h 12"/>
                </a:gdLst>
                <a:ahLst/>
                <a:cxnLst>
                  <a:cxn ang="0">
                    <a:pos x="T0" y="T1"/>
                  </a:cxn>
                  <a:cxn ang="0">
                    <a:pos x="T2" y="T3"/>
                  </a:cxn>
                  <a:cxn ang="0">
                    <a:pos x="T4" y="T5"/>
                  </a:cxn>
                  <a:cxn ang="0">
                    <a:pos x="T6" y="T7"/>
                  </a:cxn>
                  <a:cxn ang="0">
                    <a:pos x="T8" y="T9"/>
                  </a:cxn>
                </a:cxnLst>
                <a:rect l="0" t="0" r="r" b="b"/>
                <a:pathLst>
                  <a:path w="16" h="12">
                    <a:moveTo>
                      <a:pt x="16" y="0"/>
                    </a:moveTo>
                    <a:lnTo>
                      <a:pt x="16" y="11"/>
                    </a:lnTo>
                    <a:lnTo>
                      <a:pt x="0" y="12"/>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1" name="Freeform 325"/>
              <p:cNvSpPr>
                <a:spLocks/>
              </p:cNvSpPr>
              <p:nvPr/>
            </p:nvSpPr>
            <p:spPr bwMode="auto">
              <a:xfrm>
                <a:off x="6679" y="1952"/>
                <a:ext cx="16" cy="85"/>
              </a:xfrm>
              <a:custGeom>
                <a:avLst/>
                <a:gdLst>
                  <a:gd name="T0" fmla="*/ 16 w 16"/>
                  <a:gd name="T1" fmla="*/ 0 h 85"/>
                  <a:gd name="T2" fmla="*/ 16 w 16"/>
                  <a:gd name="T3" fmla="*/ 84 h 85"/>
                  <a:gd name="T4" fmla="*/ 1 w 16"/>
                  <a:gd name="T5" fmla="*/ 85 h 85"/>
                  <a:gd name="T6" fmla="*/ 0 w 16"/>
                  <a:gd name="T7" fmla="*/ 2 h 85"/>
                  <a:gd name="T8" fmla="*/ 16 w 16"/>
                  <a:gd name="T9" fmla="*/ 0 h 85"/>
                </a:gdLst>
                <a:ahLst/>
                <a:cxnLst>
                  <a:cxn ang="0">
                    <a:pos x="T0" y="T1"/>
                  </a:cxn>
                  <a:cxn ang="0">
                    <a:pos x="T2" y="T3"/>
                  </a:cxn>
                  <a:cxn ang="0">
                    <a:pos x="T4" y="T5"/>
                  </a:cxn>
                  <a:cxn ang="0">
                    <a:pos x="T6" y="T7"/>
                  </a:cxn>
                  <a:cxn ang="0">
                    <a:pos x="T8" y="T9"/>
                  </a:cxn>
                </a:cxnLst>
                <a:rect l="0" t="0" r="r" b="b"/>
                <a:pathLst>
                  <a:path w="16" h="85">
                    <a:moveTo>
                      <a:pt x="16" y="0"/>
                    </a:moveTo>
                    <a:lnTo>
                      <a:pt x="16" y="84"/>
                    </a:lnTo>
                    <a:lnTo>
                      <a:pt x="1" y="85"/>
                    </a:lnTo>
                    <a:lnTo>
                      <a:pt x="0" y="2"/>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2" name="Freeform 326"/>
              <p:cNvSpPr>
                <a:spLocks/>
              </p:cNvSpPr>
              <p:nvPr/>
            </p:nvSpPr>
            <p:spPr bwMode="auto">
              <a:xfrm>
                <a:off x="5997" y="1987"/>
                <a:ext cx="18" cy="68"/>
              </a:xfrm>
              <a:custGeom>
                <a:avLst/>
                <a:gdLst>
                  <a:gd name="T0" fmla="*/ 0 w 18"/>
                  <a:gd name="T1" fmla="*/ 0 h 68"/>
                  <a:gd name="T2" fmla="*/ 0 w 18"/>
                  <a:gd name="T3" fmla="*/ 67 h 68"/>
                  <a:gd name="T4" fmla="*/ 16 w 18"/>
                  <a:gd name="T5" fmla="*/ 68 h 68"/>
                  <a:gd name="T6" fmla="*/ 18 w 18"/>
                  <a:gd name="T7" fmla="*/ 2 h 68"/>
                  <a:gd name="T8" fmla="*/ 0 w 18"/>
                  <a:gd name="T9" fmla="*/ 0 h 68"/>
                </a:gdLst>
                <a:ahLst/>
                <a:cxnLst>
                  <a:cxn ang="0">
                    <a:pos x="T0" y="T1"/>
                  </a:cxn>
                  <a:cxn ang="0">
                    <a:pos x="T2" y="T3"/>
                  </a:cxn>
                  <a:cxn ang="0">
                    <a:pos x="T4" y="T5"/>
                  </a:cxn>
                  <a:cxn ang="0">
                    <a:pos x="T6" y="T7"/>
                  </a:cxn>
                  <a:cxn ang="0">
                    <a:pos x="T8" y="T9"/>
                  </a:cxn>
                </a:cxnLst>
                <a:rect l="0" t="0" r="r" b="b"/>
                <a:pathLst>
                  <a:path w="18" h="68">
                    <a:moveTo>
                      <a:pt x="0" y="0"/>
                    </a:moveTo>
                    <a:lnTo>
                      <a:pt x="0" y="67"/>
                    </a:lnTo>
                    <a:lnTo>
                      <a:pt x="16" y="68"/>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3" name="Freeform 327"/>
              <p:cNvSpPr>
                <a:spLocks/>
              </p:cNvSpPr>
              <p:nvPr/>
            </p:nvSpPr>
            <p:spPr bwMode="auto">
              <a:xfrm>
                <a:off x="5943" y="2005"/>
                <a:ext cx="19" cy="45"/>
              </a:xfrm>
              <a:custGeom>
                <a:avLst/>
                <a:gdLst>
                  <a:gd name="T0" fmla="*/ 0 w 19"/>
                  <a:gd name="T1" fmla="*/ 0 h 45"/>
                  <a:gd name="T2" fmla="*/ 0 w 19"/>
                  <a:gd name="T3" fmla="*/ 42 h 45"/>
                  <a:gd name="T4" fmla="*/ 19 w 19"/>
                  <a:gd name="T5" fmla="*/ 45 h 45"/>
                  <a:gd name="T6" fmla="*/ 19 w 19"/>
                  <a:gd name="T7" fmla="*/ 1 h 45"/>
                  <a:gd name="T8" fmla="*/ 0 w 19"/>
                  <a:gd name="T9" fmla="*/ 0 h 45"/>
                </a:gdLst>
                <a:ahLst/>
                <a:cxnLst>
                  <a:cxn ang="0">
                    <a:pos x="T0" y="T1"/>
                  </a:cxn>
                  <a:cxn ang="0">
                    <a:pos x="T2" y="T3"/>
                  </a:cxn>
                  <a:cxn ang="0">
                    <a:pos x="T4" y="T5"/>
                  </a:cxn>
                  <a:cxn ang="0">
                    <a:pos x="T6" y="T7"/>
                  </a:cxn>
                  <a:cxn ang="0">
                    <a:pos x="T8" y="T9"/>
                  </a:cxn>
                </a:cxnLst>
                <a:rect l="0" t="0" r="r" b="b"/>
                <a:pathLst>
                  <a:path w="19" h="45">
                    <a:moveTo>
                      <a:pt x="0" y="0"/>
                    </a:moveTo>
                    <a:lnTo>
                      <a:pt x="0" y="42"/>
                    </a:lnTo>
                    <a:lnTo>
                      <a:pt x="19" y="45"/>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4" name="Freeform 328"/>
              <p:cNvSpPr>
                <a:spLocks/>
              </p:cNvSpPr>
              <p:nvPr/>
            </p:nvSpPr>
            <p:spPr bwMode="auto">
              <a:xfrm>
                <a:off x="5917" y="1960"/>
                <a:ext cx="19" cy="87"/>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5" name="Freeform 329"/>
              <p:cNvSpPr>
                <a:spLocks/>
              </p:cNvSpPr>
              <p:nvPr/>
            </p:nvSpPr>
            <p:spPr bwMode="auto">
              <a:xfrm>
                <a:off x="5892" y="2020"/>
                <a:ext cx="18" cy="23"/>
              </a:xfrm>
              <a:custGeom>
                <a:avLst/>
                <a:gdLst>
                  <a:gd name="T0" fmla="*/ 0 w 18"/>
                  <a:gd name="T1" fmla="*/ 0 h 23"/>
                  <a:gd name="T2" fmla="*/ 0 w 18"/>
                  <a:gd name="T3" fmla="*/ 21 h 23"/>
                  <a:gd name="T4" fmla="*/ 16 w 18"/>
                  <a:gd name="T5" fmla="*/ 23 h 23"/>
                  <a:gd name="T6" fmla="*/ 18 w 18"/>
                  <a:gd name="T7" fmla="*/ 2 h 23"/>
                  <a:gd name="T8" fmla="*/ 0 w 18"/>
                  <a:gd name="T9" fmla="*/ 0 h 23"/>
                </a:gdLst>
                <a:ahLst/>
                <a:cxnLst>
                  <a:cxn ang="0">
                    <a:pos x="T0" y="T1"/>
                  </a:cxn>
                  <a:cxn ang="0">
                    <a:pos x="T2" y="T3"/>
                  </a:cxn>
                  <a:cxn ang="0">
                    <a:pos x="T4" y="T5"/>
                  </a:cxn>
                  <a:cxn ang="0">
                    <a:pos x="T6" y="T7"/>
                  </a:cxn>
                  <a:cxn ang="0">
                    <a:pos x="T8" y="T9"/>
                  </a:cxn>
                </a:cxnLst>
                <a:rect l="0" t="0" r="r" b="b"/>
                <a:pathLst>
                  <a:path w="18" h="23">
                    <a:moveTo>
                      <a:pt x="0" y="0"/>
                    </a:moveTo>
                    <a:lnTo>
                      <a:pt x="0" y="21"/>
                    </a:lnTo>
                    <a:lnTo>
                      <a:pt x="16" y="2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6" name="Freeform 330"/>
              <p:cNvSpPr>
                <a:spLocks/>
              </p:cNvSpPr>
              <p:nvPr/>
            </p:nvSpPr>
            <p:spPr bwMode="auto">
              <a:xfrm>
                <a:off x="5970" y="1890"/>
                <a:ext cx="20" cy="162"/>
              </a:xfrm>
              <a:custGeom>
                <a:avLst/>
                <a:gdLst>
                  <a:gd name="T0" fmla="*/ 1 w 20"/>
                  <a:gd name="T1" fmla="*/ 0 h 162"/>
                  <a:gd name="T2" fmla="*/ 0 w 20"/>
                  <a:gd name="T3" fmla="*/ 161 h 162"/>
                  <a:gd name="T4" fmla="*/ 18 w 20"/>
                  <a:gd name="T5" fmla="*/ 162 h 162"/>
                  <a:gd name="T6" fmla="*/ 20 w 20"/>
                  <a:gd name="T7" fmla="*/ 3 h 162"/>
                  <a:gd name="T8" fmla="*/ 1 w 20"/>
                  <a:gd name="T9" fmla="*/ 0 h 162"/>
                </a:gdLst>
                <a:ahLst/>
                <a:cxnLst>
                  <a:cxn ang="0">
                    <a:pos x="T0" y="T1"/>
                  </a:cxn>
                  <a:cxn ang="0">
                    <a:pos x="T2" y="T3"/>
                  </a:cxn>
                  <a:cxn ang="0">
                    <a:pos x="T4" y="T5"/>
                  </a:cxn>
                  <a:cxn ang="0">
                    <a:pos x="T6" y="T7"/>
                  </a:cxn>
                  <a:cxn ang="0">
                    <a:pos x="T8" y="T9"/>
                  </a:cxn>
                </a:cxnLst>
                <a:rect l="0" t="0" r="r" b="b"/>
                <a:pathLst>
                  <a:path w="20" h="162">
                    <a:moveTo>
                      <a:pt x="1" y="0"/>
                    </a:moveTo>
                    <a:lnTo>
                      <a:pt x="0" y="161"/>
                    </a:lnTo>
                    <a:lnTo>
                      <a:pt x="18" y="162"/>
                    </a:lnTo>
                    <a:lnTo>
                      <a:pt x="20"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7" name="Freeform 331"/>
              <p:cNvSpPr>
                <a:spLocks/>
              </p:cNvSpPr>
              <p:nvPr/>
            </p:nvSpPr>
            <p:spPr bwMode="auto">
              <a:xfrm>
                <a:off x="5865" y="2003"/>
                <a:ext cx="18" cy="37"/>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8" name="Freeform 332"/>
              <p:cNvSpPr>
                <a:spLocks/>
              </p:cNvSpPr>
              <p:nvPr/>
            </p:nvSpPr>
            <p:spPr bwMode="auto">
              <a:xfrm>
                <a:off x="5812" y="2009"/>
                <a:ext cx="18" cy="25"/>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9" name="Freeform 333"/>
              <p:cNvSpPr>
                <a:spLocks/>
              </p:cNvSpPr>
              <p:nvPr/>
            </p:nvSpPr>
            <p:spPr bwMode="auto">
              <a:xfrm>
                <a:off x="5787" y="1985"/>
                <a:ext cx="18" cy="46"/>
              </a:xfrm>
              <a:custGeom>
                <a:avLst/>
                <a:gdLst>
                  <a:gd name="T0" fmla="*/ 0 w 18"/>
                  <a:gd name="T1" fmla="*/ 0 h 46"/>
                  <a:gd name="T2" fmla="*/ 0 w 18"/>
                  <a:gd name="T3" fmla="*/ 44 h 46"/>
                  <a:gd name="T4" fmla="*/ 16 w 18"/>
                  <a:gd name="T5" fmla="*/ 46 h 46"/>
                  <a:gd name="T6" fmla="*/ 18 w 18"/>
                  <a:gd name="T7" fmla="*/ 2 h 46"/>
                  <a:gd name="T8" fmla="*/ 0 w 18"/>
                  <a:gd name="T9" fmla="*/ 0 h 46"/>
                </a:gdLst>
                <a:ahLst/>
                <a:cxnLst>
                  <a:cxn ang="0">
                    <a:pos x="T0" y="T1"/>
                  </a:cxn>
                  <a:cxn ang="0">
                    <a:pos x="T2" y="T3"/>
                  </a:cxn>
                  <a:cxn ang="0">
                    <a:pos x="T4" y="T5"/>
                  </a:cxn>
                  <a:cxn ang="0">
                    <a:pos x="T6" y="T7"/>
                  </a:cxn>
                  <a:cxn ang="0">
                    <a:pos x="T8" y="T9"/>
                  </a:cxn>
                </a:cxnLst>
                <a:rect l="0" t="0" r="r" b="b"/>
                <a:pathLst>
                  <a:path w="18" h="46">
                    <a:moveTo>
                      <a:pt x="0" y="0"/>
                    </a:moveTo>
                    <a:lnTo>
                      <a:pt x="0" y="44"/>
                    </a:lnTo>
                    <a:lnTo>
                      <a:pt x="16" y="46"/>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0" name="Freeform 334"/>
              <p:cNvSpPr>
                <a:spLocks/>
              </p:cNvSpPr>
              <p:nvPr/>
            </p:nvSpPr>
            <p:spPr bwMode="auto">
              <a:xfrm>
                <a:off x="5760" y="2015"/>
                <a:ext cx="18" cy="12"/>
              </a:xfrm>
              <a:custGeom>
                <a:avLst/>
                <a:gdLst>
                  <a:gd name="T0" fmla="*/ 0 w 18"/>
                  <a:gd name="T1" fmla="*/ 0 h 12"/>
                  <a:gd name="T2" fmla="*/ 0 w 18"/>
                  <a:gd name="T3" fmla="*/ 11 h 12"/>
                  <a:gd name="T4" fmla="*/ 18 w 18"/>
                  <a:gd name="T5" fmla="*/ 12 h 12"/>
                  <a:gd name="T6" fmla="*/ 18 w 18"/>
                  <a:gd name="T7" fmla="*/ 1 h 12"/>
                  <a:gd name="T8" fmla="*/ 0 w 18"/>
                  <a:gd name="T9" fmla="*/ 0 h 12"/>
                </a:gdLst>
                <a:ahLst/>
                <a:cxnLst>
                  <a:cxn ang="0">
                    <a:pos x="T0" y="T1"/>
                  </a:cxn>
                  <a:cxn ang="0">
                    <a:pos x="T2" y="T3"/>
                  </a:cxn>
                  <a:cxn ang="0">
                    <a:pos x="T4" y="T5"/>
                  </a:cxn>
                  <a:cxn ang="0">
                    <a:pos x="T6" y="T7"/>
                  </a:cxn>
                  <a:cxn ang="0">
                    <a:pos x="T8" y="T9"/>
                  </a:cxn>
                </a:cxnLst>
                <a:rect l="0" t="0" r="r" b="b"/>
                <a:pathLst>
                  <a:path w="18" h="12">
                    <a:moveTo>
                      <a:pt x="0" y="0"/>
                    </a:moveTo>
                    <a:lnTo>
                      <a:pt x="0" y="11"/>
                    </a:lnTo>
                    <a:lnTo>
                      <a:pt x="18" y="12"/>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1" name="Freeform 335"/>
              <p:cNvSpPr>
                <a:spLocks/>
              </p:cNvSpPr>
              <p:nvPr/>
            </p:nvSpPr>
            <p:spPr bwMode="auto">
              <a:xfrm>
                <a:off x="5838" y="1952"/>
                <a:ext cx="19" cy="85"/>
              </a:xfrm>
              <a:custGeom>
                <a:avLst/>
                <a:gdLst>
                  <a:gd name="T0" fmla="*/ 2 w 19"/>
                  <a:gd name="T1" fmla="*/ 0 h 85"/>
                  <a:gd name="T2" fmla="*/ 0 w 19"/>
                  <a:gd name="T3" fmla="*/ 84 h 85"/>
                  <a:gd name="T4" fmla="*/ 19 w 19"/>
                  <a:gd name="T5" fmla="*/ 85 h 85"/>
                  <a:gd name="T6" fmla="*/ 19 w 19"/>
                  <a:gd name="T7" fmla="*/ 2 h 85"/>
                  <a:gd name="T8" fmla="*/ 2 w 19"/>
                  <a:gd name="T9" fmla="*/ 0 h 85"/>
                </a:gdLst>
                <a:ahLst/>
                <a:cxnLst>
                  <a:cxn ang="0">
                    <a:pos x="T0" y="T1"/>
                  </a:cxn>
                  <a:cxn ang="0">
                    <a:pos x="T2" y="T3"/>
                  </a:cxn>
                  <a:cxn ang="0">
                    <a:pos x="T4" y="T5"/>
                  </a:cxn>
                  <a:cxn ang="0">
                    <a:pos x="T6" y="T7"/>
                  </a:cxn>
                  <a:cxn ang="0">
                    <a:pos x="T8" y="T9"/>
                  </a:cxn>
                </a:cxnLst>
                <a:rect l="0" t="0" r="r" b="b"/>
                <a:pathLst>
                  <a:path w="19" h="85">
                    <a:moveTo>
                      <a:pt x="2" y="0"/>
                    </a:moveTo>
                    <a:lnTo>
                      <a:pt x="0" y="84"/>
                    </a:lnTo>
                    <a:lnTo>
                      <a:pt x="19" y="85"/>
                    </a:lnTo>
                    <a:lnTo>
                      <a:pt x="19" y="2"/>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2" name="Rectangle 336"/>
              <p:cNvSpPr>
                <a:spLocks noChangeArrowheads="1"/>
              </p:cNvSpPr>
              <p:nvPr/>
            </p:nvSpPr>
            <p:spPr bwMode="auto">
              <a:xfrm>
                <a:off x="6781" y="2186"/>
                <a:ext cx="36" cy="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3" name="Freeform 337"/>
              <p:cNvSpPr>
                <a:spLocks/>
              </p:cNvSpPr>
              <p:nvPr/>
            </p:nvSpPr>
            <p:spPr bwMode="auto">
              <a:xfrm>
                <a:off x="6515" y="2278"/>
                <a:ext cx="30" cy="21"/>
              </a:xfrm>
              <a:custGeom>
                <a:avLst/>
                <a:gdLst>
                  <a:gd name="T0" fmla="*/ 30 w 30"/>
                  <a:gd name="T1" fmla="*/ 1 h 21"/>
                  <a:gd name="T2" fmla="*/ 30 w 30"/>
                  <a:gd name="T3" fmla="*/ 21 h 21"/>
                  <a:gd name="T4" fmla="*/ 0 w 30"/>
                  <a:gd name="T5" fmla="*/ 20 h 21"/>
                  <a:gd name="T6" fmla="*/ 0 w 30"/>
                  <a:gd name="T7" fmla="*/ 0 h 21"/>
                  <a:gd name="T8" fmla="*/ 30 w 30"/>
                  <a:gd name="T9" fmla="*/ 1 h 21"/>
                </a:gdLst>
                <a:ahLst/>
                <a:cxnLst>
                  <a:cxn ang="0">
                    <a:pos x="T0" y="T1"/>
                  </a:cxn>
                  <a:cxn ang="0">
                    <a:pos x="T2" y="T3"/>
                  </a:cxn>
                  <a:cxn ang="0">
                    <a:pos x="T4" y="T5"/>
                  </a:cxn>
                  <a:cxn ang="0">
                    <a:pos x="T6" y="T7"/>
                  </a:cxn>
                  <a:cxn ang="0">
                    <a:pos x="T8" y="T9"/>
                  </a:cxn>
                </a:cxnLst>
                <a:rect l="0" t="0" r="r" b="b"/>
                <a:pathLst>
                  <a:path w="30" h="21">
                    <a:moveTo>
                      <a:pt x="30" y="1"/>
                    </a:moveTo>
                    <a:lnTo>
                      <a:pt x="30" y="21"/>
                    </a:lnTo>
                    <a:lnTo>
                      <a:pt x="0" y="20"/>
                    </a:lnTo>
                    <a:lnTo>
                      <a:pt x="0" y="0"/>
                    </a:lnTo>
                    <a:lnTo>
                      <a:pt x="30"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4" name="Freeform 338"/>
              <p:cNvSpPr>
                <a:spLocks/>
              </p:cNvSpPr>
              <p:nvPr/>
            </p:nvSpPr>
            <p:spPr bwMode="auto">
              <a:xfrm>
                <a:off x="6515" y="2306"/>
                <a:ext cx="50" cy="22"/>
              </a:xfrm>
              <a:custGeom>
                <a:avLst/>
                <a:gdLst>
                  <a:gd name="T0" fmla="*/ 50 w 50"/>
                  <a:gd name="T1" fmla="*/ 3 h 22"/>
                  <a:gd name="T2" fmla="*/ 50 w 50"/>
                  <a:gd name="T3" fmla="*/ 22 h 22"/>
                  <a:gd name="T4" fmla="*/ 0 w 50"/>
                  <a:gd name="T5" fmla="*/ 20 h 22"/>
                  <a:gd name="T6" fmla="*/ 0 w 50"/>
                  <a:gd name="T7" fmla="*/ 0 h 22"/>
                  <a:gd name="T8" fmla="*/ 50 w 50"/>
                  <a:gd name="T9" fmla="*/ 3 h 22"/>
                </a:gdLst>
                <a:ahLst/>
                <a:cxnLst>
                  <a:cxn ang="0">
                    <a:pos x="T0" y="T1"/>
                  </a:cxn>
                  <a:cxn ang="0">
                    <a:pos x="T2" y="T3"/>
                  </a:cxn>
                  <a:cxn ang="0">
                    <a:pos x="T4" y="T5"/>
                  </a:cxn>
                  <a:cxn ang="0">
                    <a:pos x="T6" y="T7"/>
                  </a:cxn>
                  <a:cxn ang="0">
                    <a:pos x="T8" y="T9"/>
                  </a:cxn>
                </a:cxnLst>
                <a:rect l="0" t="0" r="r" b="b"/>
                <a:pathLst>
                  <a:path w="50" h="22">
                    <a:moveTo>
                      <a:pt x="50" y="3"/>
                    </a:moveTo>
                    <a:lnTo>
                      <a:pt x="50" y="22"/>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5" name="Freeform 339"/>
              <p:cNvSpPr>
                <a:spLocks/>
              </p:cNvSpPr>
              <p:nvPr/>
            </p:nvSpPr>
            <p:spPr bwMode="auto">
              <a:xfrm>
                <a:off x="6515" y="2222"/>
                <a:ext cx="63" cy="20"/>
              </a:xfrm>
              <a:custGeom>
                <a:avLst/>
                <a:gdLst>
                  <a:gd name="T0" fmla="*/ 63 w 63"/>
                  <a:gd name="T1" fmla="*/ 0 h 20"/>
                  <a:gd name="T2" fmla="*/ 63 w 63"/>
                  <a:gd name="T3" fmla="*/ 20 h 20"/>
                  <a:gd name="T4" fmla="*/ 0 w 63"/>
                  <a:gd name="T5" fmla="*/ 20 h 20"/>
                  <a:gd name="T6" fmla="*/ 0 w 63"/>
                  <a:gd name="T7" fmla="*/ 1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1"/>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6" name="Rectangle 340"/>
              <p:cNvSpPr>
                <a:spLocks noChangeArrowheads="1"/>
              </p:cNvSpPr>
              <p:nvPr/>
            </p:nvSpPr>
            <p:spPr bwMode="auto">
              <a:xfrm>
                <a:off x="6578" y="2222"/>
                <a:ext cx="26" cy="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7" name="Freeform 341"/>
              <p:cNvSpPr>
                <a:spLocks/>
              </p:cNvSpPr>
              <p:nvPr/>
            </p:nvSpPr>
            <p:spPr bwMode="auto">
              <a:xfrm>
                <a:off x="6515" y="2162"/>
                <a:ext cx="101" cy="25"/>
              </a:xfrm>
              <a:custGeom>
                <a:avLst/>
                <a:gdLst>
                  <a:gd name="T0" fmla="*/ 101 w 101"/>
                  <a:gd name="T1" fmla="*/ 0 h 25"/>
                  <a:gd name="T2" fmla="*/ 101 w 101"/>
                  <a:gd name="T3" fmla="*/ 21 h 25"/>
                  <a:gd name="T4" fmla="*/ 99 w 101"/>
                  <a:gd name="T5" fmla="*/ 21 h 25"/>
                  <a:gd name="T6" fmla="*/ 0 w 101"/>
                  <a:gd name="T7" fmla="*/ 25 h 25"/>
                  <a:gd name="T8" fmla="*/ 0 w 101"/>
                  <a:gd name="T9" fmla="*/ 5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5"/>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8" name="Freeform 342"/>
              <p:cNvSpPr>
                <a:spLocks/>
              </p:cNvSpPr>
              <p:nvPr/>
            </p:nvSpPr>
            <p:spPr bwMode="auto">
              <a:xfrm>
                <a:off x="6565" y="2309"/>
                <a:ext cx="74" cy="22"/>
              </a:xfrm>
              <a:custGeom>
                <a:avLst/>
                <a:gdLst>
                  <a:gd name="T0" fmla="*/ 74 w 74"/>
                  <a:gd name="T1" fmla="*/ 3 h 22"/>
                  <a:gd name="T2" fmla="*/ 74 w 74"/>
                  <a:gd name="T3" fmla="*/ 22 h 22"/>
                  <a:gd name="T4" fmla="*/ 0 w 74"/>
                  <a:gd name="T5" fmla="*/ 19 h 22"/>
                  <a:gd name="T6" fmla="*/ 0 w 74"/>
                  <a:gd name="T7" fmla="*/ 0 h 22"/>
                  <a:gd name="T8" fmla="*/ 74 w 74"/>
                  <a:gd name="T9" fmla="*/ 3 h 22"/>
                </a:gdLst>
                <a:ahLst/>
                <a:cxnLst>
                  <a:cxn ang="0">
                    <a:pos x="T0" y="T1"/>
                  </a:cxn>
                  <a:cxn ang="0">
                    <a:pos x="T2" y="T3"/>
                  </a:cxn>
                  <a:cxn ang="0">
                    <a:pos x="T4" y="T5"/>
                  </a:cxn>
                  <a:cxn ang="0">
                    <a:pos x="T6" y="T7"/>
                  </a:cxn>
                  <a:cxn ang="0">
                    <a:pos x="T8" y="T9"/>
                  </a:cxn>
                </a:cxnLst>
                <a:rect l="0" t="0" r="r" b="b"/>
                <a:pathLst>
                  <a:path w="74" h="22">
                    <a:moveTo>
                      <a:pt x="74" y="3"/>
                    </a:moveTo>
                    <a:lnTo>
                      <a:pt x="74" y="22"/>
                    </a:lnTo>
                    <a:lnTo>
                      <a:pt x="0" y="19"/>
                    </a:lnTo>
                    <a:lnTo>
                      <a:pt x="0" y="0"/>
                    </a:lnTo>
                    <a:lnTo>
                      <a:pt x="74"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9" name="Freeform 343"/>
              <p:cNvSpPr>
                <a:spLocks/>
              </p:cNvSpPr>
              <p:nvPr/>
            </p:nvSpPr>
            <p:spPr bwMode="auto">
              <a:xfrm>
                <a:off x="6515" y="2250"/>
                <a:ext cx="129" cy="21"/>
              </a:xfrm>
              <a:custGeom>
                <a:avLst/>
                <a:gdLst>
                  <a:gd name="T0" fmla="*/ 129 w 129"/>
                  <a:gd name="T1" fmla="*/ 1 h 21"/>
                  <a:gd name="T2" fmla="*/ 129 w 129"/>
                  <a:gd name="T3" fmla="*/ 21 h 21"/>
                  <a:gd name="T4" fmla="*/ 0 w 129"/>
                  <a:gd name="T5" fmla="*/ 20 h 21"/>
                  <a:gd name="T6" fmla="*/ 0 w 129"/>
                  <a:gd name="T7" fmla="*/ 0 h 21"/>
                  <a:gd name="T8" fmla="*/ 129 w 129"/>
                  <a:gd name="T9" fmla="*/ 1 h 21"/>
                </a:gdLst>
                <a:ahLst/>
                <a:cxnLst>
                  <a:cxn ang="0">
                    <a:pos x="T0" y="T1"/>
                  </a:cxn>
                  <a:cxn ang="0">
                    <a:pos x="T2" y="T3"/>
                  </a:cxn>
                  <a:cxn ang="0">
                    <a:pos x="T4" y="T5"/>
                  </a:cxn>
                  <a:cxn ang="0">
                    <a:pos x="T6" y="T7"/>
                  </a:cxn>
                  <a:cxn ang="0">
                    <a:pos x="T8" y="T9"/>
                  </a:cxn>
                </a:cxnLst>
                <a:rect l="0" t="0" r="r" b="b"/>
                <a:pathLst>
                  <a:path w="129" h="21">
                    <a:moveTo>
                      <a:pt x="129" y="1"/>
                    </a:moveTo>
                    <a:lnTo>
                      <a:pt x="129" y="21"/>
                    </a:lnTo>
                    <a:lnTo>
                      <a:pt x="0" y="20"/>
                    </a:lnTo>
                    <a:lnTo>
                      <a:pt x="0" y="0"/>
                    </a:lnTo>
                    <a:lnTo>
                      <a:pt x="129"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0" name="Freeform 344"/>
              <p:cNvSpPr>
                <a:spLocks/>
              </p:cNvSpPr>
              <p:nvPr/>
            </p:nvSpPr>
            <p:spPr bwMode="auto">
              <a:xfrm>
                <a:off x="6644" y="2251"/>
                <a:ext cx="85" cy="21"/>
              </a:xfrm>
              <a:custGeom>
                <a:avLst/>
                <a:gdLst>
                  <a:gd name="T0" fmla="*/ 85 w 85"/>
                  <a:gd name="T1" fmla="*/ 0 h 21"/>
                  <a:gd name="T2" fmla="*/ 85 w 85"/>
                  <a:gd name="T3" fmla="*/ 21 h 21"/>
                  <a:gd name="T4" fmla="*/ 0 w 85"/>
                  <a:gd name="T5" fmla="*/ 20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20"/>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1" name="Freeform 345"/>
              <p:cNvSpPr>
                <a:spLocks/>
              </p:cNvSpPr>
              <p:nvPr/>
            </p:nvSpPr>
            <p:spPr bwMode="auto">
              <a:xfrm>
                <a:off x="6515" y="2186"/>
                <a:ext cx="266" cy="28"/>
              </a:xfrm>
              <a:custGeom>
                <a:avLst/>
                <a:gdLst>
                  <a:gd name="T0" fmla="*/ 266 w 266"/>
                  <a:gd name="T1" fmla="*/ 0 h 28"/>
                  <a:gd name="T2" fmla="*/ 266 w 266"/>
                  <a:gd name="T3" fmla="*/ 22 h 28"/>
                  <a:gd name="T4" fmla="*/ 0 w 266"/>
                  <a:gd name="T5" fmla="*/ 28 h 28"/>
                  <a:gd name="T6" fmla="*/ 0 w 266"/>
                  <a:gd name="T7" fmla="*/ 9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9"/>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2" name="Freeform 346"/>
              <p:cNvSpPr>
                <a:spLocks/>
              </p:cNvSpPr>
              <p:nvPr/>
            </p:nvSpPr>
            <p:spPr bwMode="auto">
              <a:xfrm>
                <a:off x="6545" y="2279"/>
                <a:ext cx="75" cy="21"/>
              </a:xfrm>
              <a:custGeom>
                <a:avLst/>
                <a:gdLst>
                  <a:gd name="T0" fmla="*/ 75 w 75"/>
                  <a:gd name="T1" fmla="*/ 2 h 21"/>
                  <a:gd name="T2" fmla="*/ 75 w 75"/>
                  <a:gd name="T3" fmla="*/ 21 h 21"/>
                  <a:gd name="T4" fmla="*/ 0 w 75"/>
                  <a:gd name="T5" fmla="*/ 20 h 21"/>
                  <a:gd name="T6" fmla="*/ 0 w 75"/>
                  <a:gd name="T7" fmla="*/ 0 h 21"/>
                  <a:gd name="T8" fmla="*/ 75 w 75"/>
                  <a:gd name="T9" fmla="*/ 2 h 21"/>
                </a:gdLst>
                <a:ahLst/>
                <a:cxnLst>
                  <a:cxn ang="0">
                    <a:pos x="T0" y="T1"/>
                  </a:cxn>
                  <a:cxn ang="0">
                    <a:pos x="T2" y="T3"/>
                  </a:cxn>
                  <a:cxn ang="0">
                    <a:pos x="T4" y="T5"/>
                  </a:cxn>
                  <a:cxn ang="0">
                    <a:pos x="T6" y="T7"/>
                  </a:cxn>
                  <a:cxn ang="0">
                    <a:pos x="T8" y="T9"/>
                  </a:cxn>
                </a:cxnLst>
                <a:rect l="0" t="0" r="r" b="b"/>
                <a:pathLst>
                  <a:path w="75" h="21">
                    <a:moveTo>
                      <a:pt x="75" y="2"/>
                    </a:moveTo>
                    <a:lnTo>
                      <a:pt x="75" y="21"/>
                    </a:lnTo>
                    <a:lnTo>
                      <a:pt x="0" y="20"/>
                    </a:lnTo>
                    <a:lnTo>
                      <a:pt x="0" y="0"/>
                    </a:lnTo>
                    <a:lnTo>
                      <a:pt x="75"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3" name="Freeform 347"/>
              <p:cNvSpPr>
                <a:spLocks/>
              </p:cNvSpPr>
              <p:nvPr/>
            </p:nvSpPr>
            <p:spPr bwMode="auto">
              <a:xfrm>
                <a:off x="6614" y="2159"/>
                <a:ext cx="56" cy="24"/>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4" name="Freeform 348"/>
              <p:cNvSpPr>
                <a:spLocks/>
              </p:cNvSpPr>
              <p:nvPr/>
            </p:nvSpPr>
            <p:spPr bwMode="auto">
              <a:xfrm>
                <a:off x="6116" y="2216"/>
                <a:ext cx="313" cy="96"/>
              </a:xfrm>
              <a:custGeom>
                <a:avLst/>
                <a:gdLst>
                  <a:gd name="T0" fmla="*/ 1 w 313"/>
                  <a:gd name="T1" fmla="*/ 96 h 96"/>
                  <a:gd name="T2" fmla="*/ 0 w 313"/>
                  <a:gd name="T3" fmla="*/ 90 h 96"/>
                  <a:gd name="T4" fmla="*/ 67 w 313"/>
                  <a:gd name="T5" fmla="*/ 73 h 96"/>
                  <a:gd name="T6" fmla="*/ 123 w 313"/>
                  <a:gd name="T7" fmla="*/ 40 h 96"/>
                  <a:gd name="T8" fmla="*/ 190 w 313"/>
                  <a:gd name="T9" fmla="*/ 37 h 96"/>
                  <a:gd name="T10" fmla="*/ 245 w 313"/>
                  <a:gd name="T11" fmla="*/ 3 h 96"/>
                  <a:gd name="T12" fmla="*/ 313 w 313"/>
                  <a:gd name="T13" fmla="*/ 0 h 96"/>
                  <a:gd name="T14" fmla="*/ 313 w 313"/>
                  <a:gd name="T15" fmla="*/ 6 h 96"/>
                  <a:gd name="T16" fmla="*/ 246 w 313"/>
                  <a:gd name="T17" fmla="*/ 9 h 96"/>
                  <a:gd name="T18" fmla="*/ 191 w 313"/>
                  <a:gd name="T19" fmla="*/ 42 h 96"/>
                  <a:gd name="T20" fmla="*/ 124 w 313"/>
                  <a:gd name="T21" fmla="*/ 45 h 96"/>
                  <a:gd name="T22" fmla="*/ 70 w 313"/>
                  <a:gd name="T23" fmla="*/ 79 h 96"/>
                  <a:gd name="T24" fmla="*/ 1 w 313"/>
                  <a:gd name="T25"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96">
                    <a:moveTo>
                      <a:pt x="1" y="96"/>
                    </a:moveTo>
                    <a:lnTo>
                      <a:pt x="0" y="90"/>
                    </a:lnTo>
                    <a:lnTo>
                      <a:pt x="67" y="73"/>
                    </a:lnTo>
                    <a:lnTo>
                      <a:pt x="123" y="40"/>
                    </a:lnTo>
                    <a:lnTo>
                      <a:pt x="190" y="37"/>
                    </a:lnTo>
                    <a:lnTo>
                      <a:pt x="245" y="3"/>
                    </a:lnTo>
                    <a:lnTo>
                      <a:pt x="313" y="0"/>
                    </a:lnTo>
                    <a:lnTo>
                      <a:pt x="313" y="6"/>
                    </a:lnTo>
                    <a:lnTo>
                      <a:pt x="246" y="9"/>
                    </a:lnTo>
                    <a:lnTo>
                      <a:pt x="191" y="42"/>
                    </a:lnTo>
                    <a:lnTo>
                      <a:pt x="124" y="45"/>
                    </a:lnTo>
                    <a:lnTo>
                      <a:pt x="70" y="79"/>
                    </a:lnTo>
                    <a:lnTo>
                      <a:pt x="1" y="9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5" name="Freeform 349"/>
              <p:cNvSpPr>
                <a:spLocks/>
              </p:cNvSpPr>
              <p:nvPr/>
            </p:nvSpPr>
            <p:spPr bwMode="auto">
              <a:xfrm>
                <a:off x="6113" y="2180"/>
                <a:ext cx="234" cy="133"/>
              </a:xfrm>
              <a:custGeom>
                <a:avLst/>
                <a:gdLst>
                  <a:gd name="T0" fmla="*/ 3 w 234"/>
                  <a:gd name="T1" fmla="*/ 133 h 133"/>
                  <a:gd name="T2" fmla="*/ 0 w 234"/>
                  <a:gd name="T3" fmla="*/ 127 h 133"/>
                  <a:gd name="T4" fmla="*/ 54 w 234"/>
                  <a:gd name="T5" fmla="*/ 102 h 133"/>
                  <a:gd name="T6" fmla="*/ 88 w 234"/>
                  <a:gd name="T7" fmla="*/ 63 h 133"/>
                  <a:gd name="T8" fmla="*/ 144 w 234"/>
                  <a:gd name="T9" fmla="*/ 52 h 133"/>
                  <a:gd name="T10" fmla="*/ 178 w 234"/>
                  <a:gd name="T11" fmla="*/ 13 h 133"/>
                  <a:gd name="T12" fmla="*/ 234 w 234"/>
                  <a:gd name="T13" fmla="*/ 0 h 133"/>
                  <a:gd name="T14" fmla="*/ 234 w 234"/>
                  <a:gd name="T15" fmla="*/ 6 h 133"/>
                  <a:gd name="T16" fmla="*/ 180 w 234"/>
                  <a:gd name="T17" fmla="*/ 17 h 133"/>
                  <a:gd name="T18" fmla="*/ 147 w 234"/>
                  <a:gd name="T19" fmla="*/ 56 h 133"/>
                  <a:gd name="T20" fmla="*/ 91 w 234"/>
                  <a:gd name="T21" fmla="*/ 67 h 133"/>
                  <a:gd name="T22" fmla="*/ 59 w 234"/>
                  <a:gd name="T23" fmla="*/ 106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7"/>
                    </a:lnTo>
                    <a:lnTo>
                      <a:pt x="54" y="102"/>
                    </a:lnTo>
                    <a:lnTo>
                      <a:pt x="88" y="63"/>
                    </a:lnTo>
                    <a:lnTo>
                      <a:pt x="144" y="52"/>
                    </a:lnTo>
                    <a:lnTo>
                      <a:pt x="178" y="13"/>
                    </a:lnTo>
                    <a:lnTo>
                      <a:pt x="234" y="0"/>
                    </a:lnTo>
                    <a:lnTo>
                      <a:pt x="234" y="6"/>
                    </a:lnTo>
                    <a:lnTo>
                      <a:pt x="180" y="17"/>
                    </a:lnTo>
                    <a:lnTo>
                      <a:pt x="147" y="56"/>
                    </a:lnTo>
                    <a:lnTo>
                      <a:pt x="91" y="67"/>
                    </a:lnTo>
                    <a:lnTo>
                      <a:pt x="59" y="106"/>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6" name="Freeform 350"/>
              <p:cNvSpPr>
                <a:spLocks/>
              </p:cNvSpPr>
              <p:nvPr/>
            </p:nvSpPr>
            <p:spPr bwMode="auto">
              <a:xfrm>
                <a:off x="6117" y="2249"/>
                <a:ext cx="251" cy="63"/>
              </a:xfrm>
              <a:custGeom>
                <a:avLst/>
                <a:gdLst>
                  <a:gd name="T0" fmla="*/ 1 w 251"/>
                  <a:gd name="T1" fmla="*/ 63 h 63"/>
                  <a:gd name="T2" fmla="*/ 0 w 251"/>
                  <a:gd name="T3" fmla="*/ 57 h 63"/>
                  <a:gd name="T4" fmla="*/ 53 w 251"/>
                  <a:gd name="T5" fmla="*/ 49 h 63"/>
                  <a:gd name="T6" fmla="*/ 98 w 251"/>
                  <a:gd name="T7" fmla="*/ 22 h 63"/>
                  <a:gd name="T8" fmla="*/ 151 w 251"/>
                  <a:gd name="T9" fmla="*/ 28 h 63"/>
                  <a:gd name="T10" fmla="*/ 196 w 251"/>
                  <a:gd name="T11" fmla="*/ 0 h 63"/>
                  <a:gd name="T12" fmla="*/ 251 w 251"/>
                  <a:gd name="T13" fmla="*/ 5 h 63"/>
                  <a:gd name="T14" fmla="*/ 249 w 251"/>
                  <a:gd name="T15" fmla="*/ 11 h 63"/>
                  <a:gd name="T16" fmla="*/ 197 w 251"/>
                  <a:gd name="T17" fmla="*/ 5 h 63"/>
                  <a:gd name="T18" fmla="*/ 153 w 251"/>
                  <a:gd name="T19" fmla="*/ 33 h 63"/>
                  <a:gd name="T20" fmla="*/ 99 w 251"/>
                  <a:gd name="T21" fmla="*/ 28 h 63"/>
                  <a:gd name="T22" fmla="*/ 55 w 251"/>
                  <a:gd name="T23" fmla="*/ 54 h 63"/>
                  <a:gd name="T24" fmla="*/ 1 w 251"/>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63">
                    <a:moveTo>
                      <a:pt x="1" y="63"/>
                    </a:moveTo>
                    <a:lnTo>
                      <a:pt x="0" y="57"/>
                    </a:lnTo>
                    <a:lnTo>
                      <a:pt x="53" y="49"/>
                    </a:lnTo>
                    <a:lnTo>
                      <a:pt x="98" y="22"/>
                    </a:lnTo>
                    <a:lnTo>
                      <a:pt x="151" y="28"/>
                    </a:lnTo>
                    <a:lnTo>
                      <a:pt x="196" y="0"/>
                    </a:lnTo>
                    <a:lnTo>
                      <a:pt x="251" y="5"/>
                    </a:lnTo>
                    <a:lnTo>
                      <a:pt x="249" y="11"/>
                    </a:lnTo>
                    <a:lnTo>
                      <a:pt x="197" y="5"/>
                    </a:lnTo>
                    <a:lnTo>
                      <a:pt x="153" y="33"/>
                    </a:lnTo>
                    <a:lnTo>
                      <a:pt x="99" y="28"/>
                    </a:lnTo>
                    <a:lnTo>
                      <a:pt x="55" y="54"/>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7" name="Rectangle 351"/>
              <p:cNvSpPr>
                <a:spLocks noChangeArrowheads="1"/>
              </p:cNvSpPr>
              <p:nvPr/>
            </p:nvSpPr>
            <p:spPr bwMode="auto">
              <a:xfrm>
                <a:off x="6114" y="2169"/>
                <a:ext cx="21" cy="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8" name="Rectangle 352"/>
              <p:cNvSpPr>
                <a:spLocks noChangeArrowheads="1"/>
              </p:cNvSpPr>
              <p:nvPr/>
            </p:nvSpPr>
            <p:spPr bwMode="auto">
              <a:xfrm>
                <a:off x="6114" y="2194"/>
                <a:ext cx="2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9" name="Rectangle 353"/>
              <p:cNvSpPr>
                <a:spLocks noChangeArrowheads="1"/>
              </p:cNvSpPr>
              <p:nvPr/>
            </p:nvSpPr>
            <p:spPr bwMode="auto">
              <a:xfrm>
                <a:off x="6114" y="2221"/>
                <a:ext cx="21" cy="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0" name="Rectangle 354"/>
              <p:cNvSpPr>
                <a:spLocks noChangeArrowheads="1"/>
              </p:cNvSpPr>
              <p:nvPr/>
            </p:nvSpPr>
            <p:spPr bwMode="auto">
              <a:xfrm>
                <a:off x="6114" y="2246"/>
                <a:ext cx="2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1" name="Rectangle 355"/>
              <p:cNvSpPr>
                <a:spLocks noChangeArrowheads="1"/>
              </p:cNvSpPr>
              <p:nvPr/>
            </p:nvSpPr>
            <p:spPr bwMode="auto">
              <a:xfrm>
                <a:off x="6114" y="2272"/>
                <a:ext cx="21"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2" name="Rectangle 356"/>
              <p:cNvSpPr>
                <a:spLocks noChangeArrowheads="1"/>
              </p:cNvSpPr>
              <p:nvPr/>
            </p:nvSpPr>
            <p:spPr bwMode="auto">
              <a:xfrm>
                <a:off x="6114" y="2320"/>
                <a:ext cx="315"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3" name="Freeform 357"/>
              <p:cNvSpPr>
                <a:spLocks/>
              </p:cNvSpPr>
              <p:nvPr/>
            </p:nvSpPr>
            <p:spPr bwMode="auto">
              <a:xfrm>
                <a:off x="5735" y="2473"/>
                <a:ext cx="101" cy="42"/>
              </a:xfrm>
              <a:custGeom>
                <a:avLst/>
                <a:gdLst>
                  <a:gd name="T0" fmla="*/ 101 w 101"/>
                  <a:gd name="T1" fmla="*/ 42 h 42"/>
                  <a:gd name="T2" fmla="*/ 101 w 101"/>
                  <a:gd name="T3" fmla="*/ 30 h 42"/>
                  <a:gd name="T4" fmla="*/ 0 w 101"/>
                  <a:gd name="T5" fmla="*/ 0 h 42"/>
                  <a:gd name="T6" fmla="*/ 0 w 101"/>
                  <a:gd name="T7" fmla="*/ 15 h 42"/>
                  <a:gd name="T8" fmla="*/ 101 w 101"/>
                  <a:gd name="T9" fmla="*/ 42 h 42"/>
                </a:gdLst>
                <a:ahLst/>
                <a:cxnLst>
                  <a:cxn ang="0">
                    <a:pos x="T0" y="T1"/>
                  </a:cxn>
                  <a:cxn ang="0">
                    <a:pos x="T2" y="T3"/>
                  </a:cxn>
                  <a:cxn ang="0">
                    <a:pos x="T4" y="T5"/>
                  </a:cxn>
                  <a:cxn ang="0">
                    <a:pos x="T6" y="T7"/>
                  </a:cxn>
                  <a:cxn ang="0">
                    <a:pos x="T8" y="T9"/>
                  </a:cxn>
                </a:cxnLst>
                <a:rect l="0" t="0" r="r" b="b"/>
                <a:pathLst>
                  <a:path w="101" h="42">
                    <a:moveTo>
                      <a:pt x="101" y="42"/>
                    </a:moveTo>
                    <a:lnTo>
                      <a:pt x="101" y="30"/>
                    </a:lnTo>
                    <a:lnTo>
                      <a:pt x="0" y="0"/>
                    </a:lnTo>
                    <a:lnTo>
                      <a:pt x="0" y="15"/>
                    </a:lnTo>
                    <a:lnTo>
                      <a:pt x="10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4" name="Freeform 358"/>
              <p:cNvSpPr>
                <a:spLocks/>
              </p:cNvSpPr>
              <p:nvPr/>
            </p:nvSpPr>
            <p:spPr bwMode="auto">
              <a:xfrm>
                <a:off x="5735" y="2438"/>
                <a:ext cx="368" cy="77"/>
              </a:xfrm>
              <a:custGeom>
                <a:avLst/>
                <a:gdLst>
                  <a:gd name="T0" fmla="*/ 368 w 368"/>
                  <a:gd name="T1" fmla="*/ 26 h 77"/>
                  <a:gd name="T2" fmla="*/ 368 w 368"/>
                  <a:gd name="T3" fmla="*/ 26 h 77"/>
                  <a:gd name="T4" fmla="*/ 368 w 368"/>
                  <a:gd name="T5" fmla="*/ 26 h 77"/>
                  <a:gd name="T6" fmla="*/ 267 w 368"/>
                  <a:gd name="T7" fmla="*/ 0 h 77"/>
                  <a:gd name="T8" fmla="*/ 0 w 368"/>
                  <a:gd name="T9" fmla="*/ 35 h 77"/>
                  <a:gd name="T10" fmla="*/ 101 w 368"/>
                  <a:gd name="T11" fmla="*/ 65 h 77"/>
                  <a:gd name="T12" fmla="*/ 101 w 368"/>
                  <a:gd name="T13" fmla="*/ 77 h 77"/>
                  <a:gd name="T14" fmla="*/ 368 w 368"/>
                  <a:gd name="T15" fmla="*/ 32 h 77"/>
                  <a:gd name="T16" fmla="*/ 368 w 368"/>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6"/>
                    </a:moveTo>
                    <a:lnTo>
                      <a:pt x="368" y="26"/>
                    </a:lnTo>
                    <a:lnTo>
                      <a:pt x="368" y="26"/>
                    </a:lnTo>
                    <a:lnTo>
                      <a:pt x="267" y="0"/>
                    </a:lnTo>
                    <a:lnTo>
                      <a:pt x="0" y="35"/>
                    </a:lnTo>
                    <a:lnTo>
                      <a:pt x="101" y="65"/>
                    </a:lnTo>
                    <a:lnTo>
                      <a:pt x="101" y="77"/>
                    </a:lnTo>
                    <a:lnTo>
                      <a:pt x="368" y="32"/>
                    </a:lnTo>
                    <a:lnTo>
                      <a:pt x="36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5" name="Freeform 359"/>
              <p:cNvSpPr>
                <a:spLocks/>
              </p:cNvSpPr>
              <p:nvPr/>
            </p:nvSpPr>
            <p:spPr bwMode="auto">
              <a:xfrm>
                <a:off x="6704" y="2473"/>
                <a:ext cx="102" cy="42"/>
              </a:xfrm>
              <a:custGeom>
                <a:avLst/>
                <a:gdLst>
                  <a:gd name="T0" fmla="*/ 1 w 102"/>
                  <a:gd name="T1" fmla="*/ 42 h 42"/>
                  <a:gd name="T2" fmla="*/ 0 w 102"/>
                  <a:gd name="T3" fmla="*/ 30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0"/>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6" name="Freeform 360"/>
              <p:cNvSpPr>
                <a:spLocks/>
              </p:cNvSpPr>
              <p:nvPr/>
            </p:nvSpPr>
            <p:spPr bwMode="auto">
              <a:xfrm>
                <a:off x="6436" y="2438"/>
                <a:ext cx="369" cy="77"/>
              </a:xfrm>
              <a:custGeom>
                <a:avLst/>
                <a:gdLst>
                  <a:gd name="T0" fmla="*/ 0 w 369"/>
                  <a:gd name="T1" fmla="*/ 26 h 77"/>
                  <a:gd name="T2" fmla="*/ 0 w 369"/>
                  <a:gd name="T3" fmla="*/ 26 h 77"/>
                  <a:gd name="T4" fmla="*/ 0 w 369"/>
                  <a:gd name="T5" fmla="*/ 26 h 77"/>
                  <a:gd name="T6" fmla="*/ 100 w 369"/>
                  <a:gd name="T7" fmla="*/ 0 h 77"/>
                  <a:gd name="T8" fmla="*/ 369 w 369"/>
                  <a:gd name="T9" fmla="*/ 35 h 77"/>
                  <a:gd name="T10" fmla="*/ 268 w 369"/>
                  <a:gd name="T11" fmla="*/ 65 h 77"/>
                  <a:gd name="T12" fmla="*/ 269 w 369"/>
                  <a:gd name="T13" fmla="*/ 77 h 77"/>
                  <a:gd name="T14" fmla="*/ 0 w 369"/>
                  <a:gd name="T15" fmla="*/ 32 h 77"/>
                  <a:gd name="T16" fmla="*/ 0 w 369"/>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77">
                    <a:moveTo>
                      <a:pt x="0" y="26"/>
                    </a:moveTo>
                    <a:lnTo>
                      <a:pt x="0" y="26"/>
                    </a:lnTo>
                    <a:lnTo>
                      <a:pt x="0" y="26"/>
                    </a:lnTo>
                    <a:lnTo>
                      <a:pt x="100" y="0"/>
                    </a:lnTo>
                    <a:lnTo>
                      <a:pt x="369" y="35"/>
                    </a:lnTo>
                    <a:lnTo>
                      <a:pt x="268" y="65"/>
                    </a:lnTo>
                    <a:lnTo>
                      <a:pt x="269" y="77"/>
                    </a:lnTo>
                    <a:lnTo>
                      <a:pt x="0" y="32"/>
                    </a:lnTo>
                    <a:lnTo>
                      <a:pt x="0"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7" name="Freeform 361"/>
              <p:cNvSpPr>
                <a:spLocks/>
              </p:cNvSpPr>
              <p:nvPr/>
            </p:nvSpPr>
            <p:spPr bwMode="auto">
              <a:xfrm>
                <a:off x="6103" y="2425"/>
                <a:ext cx="28" cy="43"/>
              </a:xfrm>
              <a:custGeom>
                <a:avLst/>
                <a:gdLst>
                  <a:gd name="T0" fmla="*/ 28 w 28"/>
                  <a:gd name="T1" fmla="*/ 43 h 43"/>
                  <a:gd name="T2" fmla="*/ 28 w 28"/>
                  <a:gd name="T3" fmla="*/ 32 h 43"/>
                  <a:gd name="T4" fmla="*/ 0 w 28"/>
                  <a:gd name="T5" fmla="*/ 0 h 43"/>
                  <a:gd name="T6" fmla="*/ 0 w 28"/>
                  <a:gd name="T7" fmla="*/ 17 h 43"/>
                  <a:gd name="T8" fmla="*/ 28 w 28"/>
                  <a:gd name="T9" fmla="*/ 43 h 43"/>
                </a:gdLst>
                <a:ahLst/>
                <a:cxnLst>
                  <a:cxn ang="0">
                    <a:pos x="T0" y="T1"/>
                  </a:cxn>
                  <a:cxn ang="0">
                    <a:pos x="T2" y="T3"/>
                  </a:cxn>
                  <a:cxn ang="0">
                    <a:pos x="T4" y="T5"/>
                  </a:cxn>
                  <a:cxn ang="0">
                    <a:pos x="T6" y="T7"/>
                  </a:cxn>
                  <a:cxn ang="0">
                    <a:pos x="T8" y="T9"/>
                  </a:cxn>
                </a:cxnLst>
                <a:rect l="0" t="0" r="r" b="b"/>
                <a:pathLst>
                  <a:path w="28" h="43">
                    <a:moveTo>
                      <a:pt x="28" y="43"/>
                    </a:moveTo>
                    <a:lnTo>
                      <a:pt x="28" y="32"/>
                    </a:lnTo>
                    <a:lnTo>
                      <a:pt x="0" y="0"/>
                    </a:lnTo>
                    <a:lnTo>
                      <a:pt x="0" y="17"/>
                    </a:lnTo>
                    <a:lnTo>
                      <a:pt x="28"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8" name="Freeform 362"/>
              <p:cNvSpPr>
                <a:spLocks/>
              </p:cNvSpPr>
              <p:nvPr/>
            </p:nvSpPr>
            <p:spPr bwMode="auto">
              <a:xfrm>
                <a:off x="6407" y="2425"/>
                <a:ext cx="29" cy="43"/>
              </a:xfrm>
              <a:custGeom>
                <a:avLst/>
                <a:gdLst>
                  <a:gd name="T0" fmla="*/ 1 w 29"/>
                  <a:gd name="T1" fmla="*/ 43 h 43"/>
                  <a:gd name="T2" fmla="*/ 0 w 29"/>
                  <a:gd name="T3" fmla="*/ 32 h 43"/>
                  <a:gd name="T4" fmla="*/ 29 w 29"/>
                  <a:gd name="T5" fmla="*/ 0 h 43"/>
                  <a:gd name="T6" fmla="*/ 29 w 29"/>
                  <a:gd name="T7" fmla="*/ 17 h 43"/>
                  <a:gd name="T8" fmla="*/ 1 w 29"/>
                  <a:gd name="T9" fmla="*/ 43 h 43"/>
                </a:gdLst>
                <a:ahLst/>
                <a:cxnLst>
                  <a:cxn ang="0">
                    <a:pos x="T0" y="T1"/>
                  </a:cxn>
                  <a:cxn ang="0">
                    <a:pos x="T2" y="T3"/>
                  </a:cxn>
                  <a:cxn ang="0">
                    <a:pos x="T4" y="T5"/>
                  </a:cxn>
                  <a:cxn ang="0">
                    <a:pos x="T6" y="T7"/>
                  </a:cxn>
                  <a:cxn ang="0">
                    <a:pos x="T8" y="T9"/>
                  </a:cxn>
                </a:cxnLst>
                <a:rect l="0" t="0" r="r" b="b"/>
                <a:pathLst>
                  <a:path w="29" h="43">
                    <a:moveTo>
                      <a:pt x="1" y="43"/>
                    </a:moveTo>
                    <a:lnTo>
                      <a:pt x="0" y="32"/>
                    </a:lnTo>
                    <a:lnTo>
                      <a:pt x="29" y="0"/>
                    </a:lnTo>
                    <a:lnTo>
                      <a:pt x="29" y="17"/>
                    </a:lnTo>
                    <a:lnTo>
                      <a:pt x="1"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9" name="Freeform 363"/>
              <p:cNvSpPr>
                <a:spLocks/>
              </p:cNvSpPr>
              <p:nvPr/>
            </p:nvSpPr>
            <p:spPr bwMode="auto">
              <a:xfrm>
                <a:off x="6103" y="2425"/>
                <a:ext cx="333" cy="32"/>
              </a:xfrm>
              <a:custGeom>
                <a:avLst/>
                <a:gdLst>
                  <a:gd name="T0" fmla="*/ 304 w 333"/>
                  <a:gd name="T1" fmla="*/ 32 h 32"/>
                  <a:gd name="T2" fmla="*/ 28 w 333"/>
                  <a:gd name="T3" fmla="*/ 32 h 32"/>
                  <a:gd name="T4" fmla="*/ 0 w 333"/>
                  <a:gd name="T5" fmla="*/ 0 h 32"/>
                  <a:gd name="T6" fmla="*/ 333 w 333"/>
                  <a:gd name="T7" fmla="*/ 0 h 32"/>
                  <a:gd name="T8" fmla="*/ 304 w 333"/>
                  <a:gd name="T9" fmla="*/ 32 h 32"/>
                </a:gdLst>
                <a:ahLst/>
                <a:cxnLst>
                  <a:cxn ang="0">
                    <a:pos x="T0" y="T1"/>
                  </a:cxn>
                  <a:cxn ang="0">
                    <a:pos x="T2" y="T3"/>
                  </a:cxn>
                  <a:cxn ang="0">
                    <a:pos x="T4" y="T5"/>
                  </a:cxn>
                  <a:cxn ang="0">
                    <a:pos x="T6" y="T7"/>
                  </a:cxn>
                  <a:cxn ang="0">
                    <a:pos x="T8" y="T9"/>
                  </a:cxn>
                </a:cxnLst>
                <a:rect l="0" t="0" r="r" b="b"/>
                <a:pathLst>
                  <a:path w="333" h="32">
                    <a:moveTo>
                      <a:pt x="304" y="32"/>
                    </a:moveTo>
                    <a:lnTo>
                      <a:pt x="28" y="32"/>
                    </a:lnTo>
                    <a:lnTo>
                      <a:pt x="0" y="0"/>
                    </a:lnTo>
                    <a:lnTo>
                      <a:pt x="333" y="0"/>
                    </a:lnTo>
                    <a:lnTo>
                      <a:pt x="304" y="3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0" name="Freeform 364"/>
              <p:cNvSpPr>
                <a:spLocks/>
              </p:cNvSpPr>
              <p:nvPr/>
            </p:nvSpPr>
            <p:spPr bwMode="auto">
              <a:xfrm>
                <a:off x="6131" y="2457"/>
                <a:ext cx="277" cy="11"/>
              </a:xfrm>
              <a:custGeom>
                <a:avLst/>
                <a:gdLst>
                  <a:gd name="T0" fmla="*/ 276 w 277"/>
                  <a:gd name="T1" fmla="*/ 0 h 11"/>
                  <a:gd name="T2" fmla="*/ 0 w 277"/>
                  <a:gd name="T3" fmla="*/ 0 h 11"/>
                  <a:gd name="T4" fmla="*/ 0 w 277"/>
                  <a:gd name="T5" fmla="*/ 11 h 11"/>
                  <a:gd name="T6" fmla="*/ 277 w 277"/>
                  <a:gd name="T7" fmla="*/ 11 h 11"/>
                  <a:gd name="T8" fmla="*/ 276 w 277"/>
                  <a:gd name="T9" fmla="*/ 0 h 11"/>
                </a:gdLst>
                <a:ahLst/>
                <a:cxnLst>
                  <a:cxn ang="0">
                    <a:pos x="T0" y="T1"/>
                  </a:cxn>
                  <a:cxn ang="0">
                    <a:pos x="T2" y="T3"/>
                  </a:cxn>
                  <a:cxn ang="0">
                    <a:pos x="T4" y="T5"/>
                  </a:cxn>
                  <a:cxn ang="0">
                    <a:pos x="T6" y="T7"/>
                  </a:cxn>
                  <a:cxn ang="0">
                    <a:pos x="T8" y="T9"/>
                  </a:cxn>
                </a:cxnLst>
                <a:rect l="0" t="0" r="r" b="b"/>
                <a:pathLst>
                  <a:path w="277" h="11">
                    <a:moveTo>
                      <a:pt x="276" y="0"/>
                    </a:moveTo>
                    <a:lnTo>
                      <a:pt x="0" y="0"/>
                    </a:lnTo>
                    <a:lnTo>
                      <a:pt x="0" y="11"/>
                    </a:lnTo>
                    <a:lnTo>
                      <a:pt x="277" y="11"/>
                    </a:lnTo>
                    <a:lnTo>
                      <a:pt x="27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1" name="Freeform 365"/>
              <p:cNvSpPr>
                <a:spLocks/>
              </p:cNvSpPr>
              <p:nvPr/>
            </p:nvSpPr>
            <p:spPr bwMode="auto">
              <a:xfrm>
                <a:off x="6242" y="2481"/>
                <a:ext cx="61" cy="28"/>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2" name="Rectangle 366"/>
              <p:cNvSpPr>
                <a:spLocks noChangeArrowheads="1"/>
              </p:cNvSpPr>
              <p:nvPr/>
            </p:nvSpPr>
            <p:spPr bwMode="auto">
              <a:xfrm>
                <a:off x="6068" y="1863"/>
                <a:ext cx="407" cy="21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3" name="Rectangle 367"/>
              <p:cNvSpPr>
                <a:spLocks noChangeArrowheads="1"/>
              </p:cNvSpPr>
              <p:nvPr/>
            </p:nvSpPr>
            <p:spPr bwMode="auto">
              <a:xfrm>
                <a:off x="6068" y="1863"/>
                <a:ext cx="407"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4" name="Freeform 368"/>
              <p:cNvSpPr>
                <a:spLocks/>
              </p:cNvSpPr>
              <p:nvPr/>
            </p:nvSpPr>
            <p:spPr bwMode="auto">
              <a:xfrm>
                <a:off x="6272" y="1971"/>
                <a:ext cx="75" cy="8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5" name="Freeform 369"/>
              <p:cNvSpPr>
                <a:spLocks/>
              </p:cNvSpPr>
              <p:nvPr/>
            </p:nvSpPr>
            <p:spPr bwMode="auto">
              <a:xfrm>
                <a:off x="6242" y="1971"/>
                <a:ext cx="35" cy="8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6" name="Freeform 370"/>
              <p:cNvSpPr>
                <a:spLocks/>
              </p:cNvSpPr>
              <p:nvPr/>
            </p:nvSpPr>
            <p:spPr bwMode="auto">
              <a:xfrm>
                <a:off x="6272" y="1891"/>
                <a:ext cx="86" cy="107"/>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7" name="Freeform 371"/>
              <p:cNvSpPr>
                <a:spLocks/>
              </p:cNvSpPr>
              <p:nvPr/>
            </p:nvSpPr>
            <p:spPr bwMode="auto">
              <a:xfrm>
                <a:off x="6216" y="1971"/>
                <a:ext cx="56" cy="73"/>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8" name="Freeform 372"/>
              <p:cNvSpPr>
                <a:spLocks/>
              </p:cNvSpPr>
              <p:nvPr/>
            </p:nvSpPr>
            <p:spPr bwMode="auto">
              <a:xfrm>
                <a:off x="6249" y="1891"/>
                <a:ext cx="25" cy="8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9" name="Freeform 373"/>
              <p:cNvSpPr>
                <a:spLocks/>
              </p:cNvSpPr>
              <p:nvPr/>
            </p:nvSpPr>
            <p:spPr bwMode="auto">
              <a:xfrm>
                <a:off x="6186" y="1896"/>
                <a:ext cx="86" cy="131"/>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0" name="Freeform 374"/>
              <p:cNvSpPr>
                <a:spLocks/>
              </p:cNvSpPr>
              <p:nvPr/>
            </p:nvSpPr>
            <p:spPr bwMode="auto">
              <a:xfrm>
                <a:off x="6068" y="1863"/>
                <a:ext cx="407" cy="56"/>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1" name="Freeform 375"/>
              <p:cNvSpPr>
                <a:spLocks/>
              </p:cNvSpPr>
              <p:nvPr/>
            </p:nvSpPr>
            <p:spPr bwMode="auto">
              <a:xfrm>
                <a:off x="6272" y="1891"/>
                <a:ext cx="61" cy="28"/>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2" name="Freeform 376"/>
              <p:cNvSpPr>
                <a:spLocks/>
              </p:cNvSpPr>
              <p:nvPr/>
            </p:nvSpPr>
            <p:spPr bwMode="auto">
              <a:xfrm>
                <a:off x="6249" y="1891"/>
                <a:ext cx="25" cy="28"/>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3" name="Freeform 377"/>
              <p:cNvSpPr>
                <a:spLocks/>
              </p:cNvSpPr>
              <p:nvPr/>
            </p:nvSpPr>
            <p:spPr bwMode="auto">
              <a:xfrm>
                <a:off x="6212" y="1896"/>
                <a:ext cx="44" cy="23"/>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4" name="Freeform 378"/>
              <p:cNvSpPr>
                <a:spLocks/>
              </p:cNvSpPr>
              <p:nvPr/>
            </p:nvSpPr>
            <p:spPr bwMode="auto">
              <a:xfrm>
                <a:off x="6384" y="1975"/>
                <a:ext cx="30" cy="31"/>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5" name="Freeform 379"/>
              <p:cNvSpPr>
                <a:spLocks/>
              </p:cNvSpPr>
              <p:nvPr/>
            </p:nvSpPr>
            <p:spPr bwMode="auto">
              <a:xfrm>
                <a:off x="6412" y="1975"/>
                <a:ext cx="13" cy="31"/>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6" name="Freeform 380"/>
              <p:cNvSpPr>
                <a:spLocks/>
              </p:cNvSpPr>
              <p:nvPr/>
            </p:nvSpPr>
            <p:spPr bwMode="auto">
              <a:xfrm>
                <a:off x="6380" y="1996"/>
                <a:ext cx="34" cy="41"/>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7" name="Freeform 381"/>
              <p:cNvSpPr>
                <a:spLocks/>
              </p:cNvSpPr>
              <p:nvPr/>
            </p:nvSpPr>
            <p:spPr bwMode="auto">
              <a:xfrm>
                <a:off x="6414" y="1978"/>
                <a:ext cx="21" cy="28"/>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8" name="Freeform 382"/>
              <p:cNvSpPr>
                <a:spLocks/>
              </p:cNvSpPr>
              <p:nvPr/>
            </p:nvSpPr>
            <p:spPr bwMode="auto">
              <a:xfrm>
                <a:off x="6414" y="2006"/>
                <a:ext cx="10" cy="31"/>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9" name="Freeform 383"/>
              <p:cNvSpPr>
                <a:spLocks/>
              </p:cNvSpPr>
              <p:nvPr/>
            </p:nvSpPr>
            <p:spPr bwMode="auto">
              <a:xfrm>
                <a:off x="6414" y="1985"/>
                <a:ext cx="33" cy="51"/>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0" name="Freeform 384"/>
              <p:cNvSpPr>
                <a:spLocks/>
              </p:cNvSpPr>
              <p:nvPr/>
            </p:nvSpPr>
            <p:spPr bwMode="auto">
              <a:xfrm>
                <a:off x="6103" y="1975"/>
                <a:ext cx="29" cy="31"/>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1" name="Freeform 385"/>
              <p:cNvSpPr>
                <a:spLocks/>
              </p:cNvSpPr>
              <p:nvPr/>
            </p:nvSpPr>
            <p:spPr bwMode="auto">
              <a:xfrm>
                <a:off x="6130" y="1975"/>
                <a:ext cx="14" cy="31"/>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2" name="Freeform 386"/>
              <p:cNvSpPr>
                <a:spLocks/>
              </p:cNvSpPr>
              <p:nvPr/>
            </p:nvSpPr>
            <p:spPr bwMode="auto">
              <a:xfrm>
                <a:off x="6099" y="1996"/>
                <a:ext cx="33" cy="41"/>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3" name="Freeform 387"/>
              <p:cNvSpPr>
                <a:spLocks/>
              </p:cNvSpPr>
              <p:nvPr/>
            </p:nvSpPr>
            <p:spPr bwMode="auto">
              <a:xfrm>
                <a:off x="6132" y="1978"/>
                <a:ext cx="21" cy="28"/>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4" name="Freeform 388"/>
              <p:cNvSpPr>
                <a:spLocks/>
              </p:cNvSpPr>
              <p:nvPr/>
            </p:nvSpPr>
            <p:spPr bwMode="auto">
              <a:xfrm>
                <a:off x="6131" y="2006"/>
                <a:ext cx="10" cy="31"/>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5" name="Freeform 389"/>
              <p:cNvSpPr>
                <a:spLocks/>
              </p:cNvSpPr>
              <p:nvPr/>
            </p:nvSpPr>
            <p:spPr bwMode="auto">
              <a:xfrm>
                <a:off x="6132" y="1985"/>
                <a:ext cx="34" cy="51"/>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6" name="Freeform 390"/>
              <p:cNvSpPr>
                <a:spLocks/>
              </p:cNvSpPr>
              <p:nvPr/>
            </p:nvSpPr>
            <p:spPr bwMode="auto">
              <a:xfrm>
                <a:off x="5997" y="1807"/>
                <a:ext cx="554" cy="93"/>
              </a:xfrm>
              <a:custGeom>
                <a:avLst/>
                <a:gdLst>
                  <a:gd name="T0" fmla="*/ 396 w 396"/>
                  <a:gd name="T1" fmla="*/ 59 h 66"/>
                  <a:gd name="T2" fmla="*/ 389 w 396"/>
                  <a:gd name="T3" fmla="*/ 66 h 66"/>
                  <a:gd name="T4" fmla="*/ 7 w 396"/>
                  <a:gd name="T5" fmla="*/ 66 h 66"/>
                  <a:gd name="T6" fmla="*/ 0 w 396"/>
                  <a:gd name="T7" fmla="*/ 59 h 66"/>
                  <a:gd name="T8" fmla="*/ 0 w 396"/>
                  <a:gd name="T9" fmla="*/ 7 h 66"/>
                  <a:gd name="T10" fmla="*/ 7 w 396"/>
                  <a:gd name="T11" fmla="*/ 0 h 66"/>
                  <a:gd name="T12" fmla="*/ 389 w 396"/>
                  <a:gd name="T13" fmla="*/ 0 h 66"/>
                  <a:gd name="T14" fmla="*/ 396 w 396"/>
                  <a:gd name="T15" fmla="*/ 7 h 66"/>
                  <a:gd name="T16" fmla="*/ 396 w 396"/>
                  <a:gd name="T1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66">
                    <a:moveTo>
                      <a:pt x="396" y="59"/>
                    </a:moveTo>
                    <a:cubicBezTo>
                      <a:pt x="396" y="63"/>
                      <a:pt x="393" y="66"/>
                      <a:pt x="389" y="66"/>
                    </a:cubicBezTo>
                    <a:cubicBezTo>
                      <a:pt x="7" y="66"/>
                      <a:pt x="7" y="66"/>
                      <a:pt x="7" y="66"/>
                    </a:cubicBezTo>
                    <a:cubicBezTo>
                      <a:pt x="4" y="66"/>
                      <a:pt x="0" y="63"/>
                      <a:pt x="0" y="59"/>
                    </a:cubicBezTo>
                    <a:cubicBezTo>
                      <a:pt x="0" y="7"/>
                      <a:pt x="0" y="7"/>
                      <a:pt x="0" y="7"/>
                    </a:cubicBezTo>
                    <a:cubicBezTo>
                      <a:pt x="0" y="3"/>
                      <a:pt x="4" y="0"/>
                      <a:pt x="7" y="0"/>
                    </a:cubicBezTo>
                    <a:cubicBezTo>
                      <a:pt x="389" y="0"/>
                      <a:pt x="389" y="0"/>
                      <a:pt x="389" y="0"/>
                    </a:cubicBezTo>
                    <a:cubicBezTo>
                      <a:pt x="393" y="0"/>
                      <a:pt x="396" y="3"/>
                      <a:pt x="396" y="7"/>
                    </a:cubicBezTo>
                    <a:lnTo>
                      <a:pt x="396" y="5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7" name="Rectangle 391"/>
              <p:cNvSpPr>
                <a:spLocks noChangeArrowheads="1"/>
              </p:cNvSpPr>
              <p:nvPr/>
            </p:nvSpPr>
            <p:spPr bwMode="auto">
              <a:xfrm>
                <a:off x="6009" y="1820"/>
                <a:ext cx="531" cy="6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8" name="Freeform 392"/>
              <p:cNvSpPr>
                <a:spLocks noEditPoints="1"/>
              </p:cNvSpPr>
              <p:nvPr/>
            </p:nvSpPr>
            <p:spPr bwMode="auto">
              <a:xfrm>
                <a:off x="6116" y="1833"/>
                <a:ext cx="35" cy="42"/>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6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1 w 25"/>
                  <a:gd name="T25" fmla="*/ 23 h 30"/>
                  <a:gd name="T26" fmla="*/ 0 w 25"/>
                  <a:gd name="T27" fmla="*/ 27 h 30"/>
                  <a:gd name="T28" fmla="*/ 2 w 25"/>
                  <a:gd name="T29" fmla="*/ 25 h 30"/>
                  <a:gd name="T30" fmla="*/ 5 w 25"/>
                  <a:gd name="T31" fmla="*/ 27 h 30"/>
                  <a:gd name="T32" fmla="*/ 2 w 25"/>
                  <a:gd name="T33" fmla="*/ 30 h 30"/>
                  <a:gd name="T34" fmla="*/ 0 w 25"/>
                  <a:gd name="T35" fmla="*/ 27 h 30"/>
                  <a:gd name="T36" fmla="*/ 9 w 25"/>
                  <a:gd name="T37" fmla="*/ 1 h 30"/>
                  <a:gd name="T38" fmla="*/ 12 w 25"/>
                  <a:gd name="T39" fmla="*/ 1 h 30"/>
                  <a:gd name="T40" fmla="*/ 12 w 25"/>
                  <a:gd name="T41" fmla="*/ 4 h 30"/>
                  <a:gd name="T42" fmla="*/ 9 w 25"/>
                  <a:gd name="T43" fmla="*/ 4 h 30"/>
                  <a:gd name="T44" fmla="*/ 7 w 25"/>
                  <a:gd name="T45" fmla="*/ 15 h 30"/>
                  <a:gd name="T46" fmla="*/ 10 w 25"/>
                  <a:gd name="T47" fmla="*/ 13 h 30"/>
                  <a:gd name="T48" fmla="*/ 12 w 25"/>
                  <a:gd name="T49" fmla="*/ 15 h 30"/>
                  <a:gd name="T50" fmla="*/ 9 w 25"/>
                  <a:gd name="T51" fmla="*/ 17 h 30"/>
                  <a:gd name="T52" fmla="*/ 7 w 25"/>
                  <a:gd name="T53" fmla="*/ 15 h 30"/>
                  <a:gd name="T54" fmla="*/ 15 w 25"/>
                  <a:gd name="T55" fmla="*/ 1 h 30"/>
                  <a:gd name="T56" fmla="*/ 18 w 25"/>
                  <a:gd name="T57" fmla="*/ 1 h 30"/>
                  <a:gd name="T58" fmla="*/ 18 w 25"/>
                  <a:gd name="T59" fmla="*/ 4 h 30"/>
                  <a:gd name="T60" fmla="*/ 15 w 25"/>
                  <a:gd name="T61" fmla="*/ 4 h 30"/>
                  <a:gd name="T62" fmla="*/ 13 w 25"/>
                  <a:gd name="T63" fmla="*/ 15 h 30"/>
                  <a:gd name="T64" fmla="*/ 16 w 25"/>
                  <a:gd name="T65" fmla="*/ 13 h 30"/>
                  <a:gd name="T66" fmla="*/ 18 w 25"/>
                  <a:gd name="T67" fmla="*/ 15 h 30"/>
                  <a:gd name="T68" fmla="*/ 15 w 25"/>
                  <a:gd name="T69" fmla="*/ 17 h 30"/>
                  <a:gd name="T70" fmla="*/ 13 w 25"/>
                  <a:gd name="T71" fmla="*/ 15 h 30"/>
                  <a:gd name="T72" fmla="*/ 21 w 25"/>
                  <a:gd name="T73" fmla="*/ 7 h 30"/>
                  <a:gd name="T74" fmla="*/ 24 w 25"/>
                  <a:gd name="T75" fmla="*/ 7 h 30"/>
                  <a:gd name="T76" fmla="*/ 24 w 25"/>
                  <a:gd name="T77" fmla="*/ 11 h 30"/>
                  <a:gd name="T78" fmla="*/ 21 w 25"/>
                  <a:gd name="T79" fmla="*/ 11 h 30"/>
                  <a:gd name="T80" fmla="*/ 19 w 25"/>
                  <a:gd name="T81" fmla="*/ 15 h 30"/>
                  <a:gd name="T82" fmla="*/ 22 w 25"/>
                  <a:gd name="T83" fmla="*/ 13 h 30"/>
                  <a:gd name="T84" fmla="*/ 24 w 25"/>
                  <a:gd name="T85" fmla="*/ 15 h 30"/>
                  <a:gd name="T86" fmla="*/ 22 w 25"/>
                  <a:gd name="T87" fmla="*/ 17 h 30"/>
                  <a:gd name="T88" fmla="*/ 19 w 25"/>
                  <a:gd name="T89" fmla="*/ 15 h 30"/>
                  <a:gd name="T90" fmla="*/ 20 w 25"/>
                  <a:gd name="T91" fmla="*/ 20 h 30"/>
                  <a:gd name="T92" fmla="*/ 23 w 25"/>
                  <a:gd name="T93" fmla="*/ 20 h 30"/>
                  <a:gd name="T94" fmla="*/ 23 w 25"/>
                  <a:gd name="T95" fmla="*/ 23 h 30"/>
                  <a:gd name="T96" fmla="*/ 19 w 25"/>
                  <a:gd name="T97" fmla="*/ 23 h 30"/>
                  <a:gd name="T98" fmla="*/ 18 w 25"/>
                  <a:gd name="T99" fmla="*/ 27 h 30"/>
                  <a:gd name="T100" fmla="*/ 21 w 25"/>
                  <a:gd name="T101" fmla="*/ 25 h 30"/>
                  <a:gd name="T102" fmla="*/ 23 w 25"/>
                  <a:gd name="T103" fmla="*/ 27 h 30"/>
                  <a:gd name="T104" fmla="*/ 21 w 25"/>
                  <a:gd name="T105" fmla="*/ 30 h 30"/>
                  <a:gd name="T106" fmla="*/ 18 w 25"/>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4" y="11"/>
                    </a:cubicBezTo>
                    <a:cubicBezTo>
                      <a:pt x="3" y="11"/>
                      <a:pt x="2" y="11"/>
                      <a:pt x="2" y="11"/>
                    </a:cubicBezTo>
                    <a:cubicBezTo>
                      <a:pt x="1" y="10"/>
                      <a:pt x="1" y="9"/>
                      <a:pt x="1" y="9"/>
                    </a:cubicBezTo>
                    <a:close/>
                    <a:moveTo>
                      <a:pt x="1" y="15"/>
                    </a:moveTo>
                    <a:cubicBezTo>
                      <a:pt x="1" y="14"/>
                      <a:pt x="1" y="14"/>
                      <a:pt x="2" y="13"/>
                    </a:cubicBezTo>
                    <a:cubicBezTo>
                      <a:pt x="2" y="13"/>
                      <a:pt x="3" y="13"/>
                      <a:pt x="3"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0" y="26"/>
                    </a:cubicBezTo>
                    <a:cubicBezTo>
                      <a:pt x="1" y="25"/>
                      <a:pt x="2" y="25"/>
                      <a:pt x="2" y="25"/>
                    </a:cubicBezTo>
                    <a:cubicBezTo>
                      <a:pt x="3" y="25"/>
                      <a:pt x="3" y="25"/>
                      <a:pt x="4" y="26"/>
                    </a:cubicBezTo>
                    <a:cubicBezTo>
                      <a:pt x="4" y="26"/>
                      <a:pt x="5" y="27"/>
                      <a:pt x="5" y="27"/>
                    </a:cubicBezTo>
                    <a:cubicBezTo>
                      <a:pt x="5" y="28"/>
                      <a:pt x="4" y="29"/>
                      <a:pt x="4" y="29"/>
                    </a:cubicBezTo>
                    <a:cubicBezTo>
                      <a:pt x="3" y="30"/>
                      <a:pt x="3" y="30"/>
                      <a:pt x="2" y="30"/>
                    </a:cubicBezTo>
                    <a:cubicBezTo>
                      <a:pt x="1" y="30"/>
                      <a:pt x="1" y="30"/>
                      <a:pt x="0" y="29"/>
                    </a:cubicBezTo>
                    <a:cubicBezTo>
                      <a:pt x="0" y="29"/>
                      <a:pt x="0" y="28"/>
                      <a:pt x="0" y="27"/>
                    </a:cubicBezTo>
                    <a:close/>
                    <a:moveTo>
                      <a:pt x="8" y="3"/>
                    </a:moveTo>
                    <a:cubicBezTo>
                      <a:pt x="8" y="2"/>
                      <a:pt x="8" y="1"/>
                      <a:pt x="9" y="1"/>
                    </a:cubicBezTo>
                    <a:cubicBezTo>
                      <a:pt x="9" y="0"/>
                      <a:pt x="10" y="0"/>
                      <a:pt x="11" y="0"/>
                    </a:cubicBezTo>
                    <a:cubicBezTo>
                      <a:pt x="11" y="0"/>
                      <a:pt x="12" y="0"/>
                      <a:pt x="12" y="1"/>
                    </a:cubicBezTo>
                    <a:cubicBezTo>
                      <a:pt x="13" y="1"/>
                      <a:pt x="13" y="2"/>
                      <a:pt x="13" y="3"/>
                    </a:cubicBezTo>
                    <a:cubicBezTo>
                      <a:pt x="13" y="3"/>
                      <a:pt x="13" y="4"/>
                      <a:pt x="12" y="4"/>
                    </a:cubicBezTo>
                    <a:cubicBezTo>
                      <a:pt x="12" y="5"/>
                      <a:pt x="11" y="5"/>
                      <a:pt x="10" y="5"/>
                    </a:cubicBezTo>
                    <a:cubicBezTo>
                      <a:pt x="10" y="5"/>
                      <a:pt x="9" y="5"/>
                      <a:pt x="9" y="4"/>
                    </a:cubicBezTo>
                    <a:cubicBezTo>
                      <a:pt x="8" y="4"/>
                      <a:pt x="8" y="3"/>
                      <a:pt x="8" y="3"/>
                    </a:cubicBezTo>
                    <a:close/>
                    <a:moveTo>
                      <a:pt x="7" y="15"/>
                    </a:moveTo>
                    <a:cubicBezTo>
                      <a:pt x="7" y="14"/>
                      <a:pt x="7" y="14"/>
                      <a:pt x="8" y="13"/>
                    </a:cubicBezTo>
                    <a:cubicBezTo>
                      <a:pt x="8" y="13"/>
                      <a:pt x="9" y="13"/>
                      <a:pt x="10" y="13"/>
                    </a:cubicBezTo>
                    <a:cubicBezTo>
                      <a:pt x="10" y="13"/>
                      <a:pt x="11" y="13"/>
                      <a:pt x="11" y="13"/>
                    </a:cubicBezTo>
                    <a:cubicBezTo>
                      <a:pt x="12" y="14"/>
                      <a:pt x="12" y="14"/>
                      <a:pt x="12" y="15"/>
                    </a:cubicBezTo>
                    <a:cubicBezTo>
                      <a:pt x="12" y="16"/>
                      <a:pt x="11" y="16"/>
                      <a:pt x="11" y="17"/>
                    </a:cubicBezTo>
                    <a:cubicBezTo>
                      <a:pt x="10" y="17"/>
                      <a:pt x="10" y="17"/>
                      <a:pt x="9" y="17"/>
                    </a:cubicBezTo>
                    <a:cubicBezTo>
                      <a:pt x="8" y="17"/>
                      <a:pt x="8" y="17"/>
                      <a:pt x="7" y="17"/>
                    </a:cubicBezTo>
                    <a:cubicBezTo>
                      <a:pt x="7" y="16"/>
                      <a:pt x="7" y="16"/>
                      <a:pt x="7" y="15"/>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7" y="5"/>
                    </a:cubicBezTo>
                    <a:cubicBezTo>
                      <a:pt x="16" y="5"/>
                      <a:pt x="15" y="5"/>
                      <a:pt x="15" y="4"/>
                    </a:cubicBezTo>
                    <a:cubicBezTo>
                      <a:pt x="14" y="4"/>
                      <a:pt x="14" y="3"/>
                      <a:pt x="14" y="3"/>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5" y="10"/>
                      <a:pt x="24" y="11"/>
                    </a:cubicBezTo>
                    <a:cubicBezTo>
                      <a:pt x="24" y="11"/>
                      <a:pt x="23" y="11"/>
                      <a:pt x="22" y="11"/>
                    </a:cubicBezTo>
                    <a:cubicBezTo>
                      <a:pt x="22" y="11"/>
                      <a:pt x="21" y="11"/>
                      <a:pt x="21"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2"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18" y="27"/>
                    </a:moveTo>
                    <a:cubicBezTo>
                      <a:pt x="18" y="27"/>
                      <a:pt x="19" y="26"/>
                      <a:pt x="19" y="26"/>
                    </a:cubicBezTo>
                    <a:cubicBezTo>
                      <a:pt x="20" y="25"/>
                      <a:pt x="20" y="25"/>
                      <a:pt x="21" y="25"/>
                    </a:cubicBezTo>
                    <a:cubicBezTo>
                      <a:pt x="22" y="25"/>
                      <a:pt x="22" y="25"/>
                      <a:pt x="23" y="26"/>
                    </a:cubicBezTo>
                    <a:cubicBezTo>
                      <a:pt x="23" y="26"/>
                      <a:pt x="23" y="27"/>
                      <a:pt x="23" y="27"/>
                    </a:cubicBezTo>
                    <a:cubicBezTo>
                      <a:pt x="23" y="28"/>
                      <a:pt x="23" y="29"/>
                      <a:pt x="23" y="29"/>
                    </a:cubicBezTo>
                    <a:cubicBezTo>
                      <a:pt x="22" y="30"/>
                      <a:pt x="21" y="30"/>
                      <a:pt x="21" y="30"/>
                    </a:cubicBezTo>
                    <a:cubicBezTo>
                      <a:pt x="20" y="30"/>
                      <a:pt x="20" y="30"/>
                      <a:pt x="19" y="29"/>
                    </a:cubicBezTo>
                    <a:cubicBezTo>
                      <a:pt x="19" y="29"/>
                      <a:pt x="18" y="28"/>
                      <a:pt x="18"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9" name="Freeform 393"/>
              <p:cNvSpPr>
                <a:spLocks noEditPoints="1"/>
              </p:cNvSpPr>
              <p:nvPr/>
            </p:nvSpPr>
            <p:spPr bwMode="auto">
              <a:xfrm>
                <a:off x="6155" y="1833"/>
                <a:ext cx="35" cy="42"/>
              </a:xfrm>
              <a:custGeom>
                <a:avLst/>
                <a:gdLst>
                  <a:gd name="T0" fmla="*/ 2 w 25"/>
                  <a:gd name="T1" fmla="*/ 1 h 30"/>
                  <a:gd name="T2" fmla="*/ 6 w 25"/>
                  <a:gd name="T3" fmla="*/ 1 h 30"/>
                  <a:gd name="T4" fmla="*/ 6 w 25"/>
                  <a:gd name="T5" fmla="*/ 4 h 30"/>
                  <a:gd name="T6" fmla="*/ 2 w 25"/>
                  <a:gd name="T7" fmla="*/ 4 h 30"/>
                  <a:gd name="T8" fmla="*/ 1 w 25"/>
                  <a:gd name="T9" fmla="*/ 9 h 30"/>
                  <a:gd name="T10" fmla="*/ 4 w 25"/>
                  <a:gd name="T11" fmla="*/ 6 h 30"/>
                  <a:gd name="T12" fmla="*/ 6 w 25"/>
                  <a:gd name="T13" fmla="*/ 9 h 30"/>
                  <a:gd name="T14" fmla="*/ 3 w 25"/>
                  <a:gd name="T15" fmla="*/ 11 h 30"/>
                  <a:gd name="T16" fmla="*/ 1 w 25"/>
                  <a:gd name="T17" fmla="*/ 9 h 30"/>
                  <a:gd name="T18" fmla="*/ 1 w 25"/>
                  <a:gd name="T19" fmla="*/ 13 h 30"/>
                  <a:gd name="T20" fmla="*/ 5 w 25"/>
                  <a:gd name="T21" fmla="*/ 13 h 30"/>
                  <a:gd name="T22" fmla="*/ 5 w 25"/>
                  <a:gd name="T23" fmla="*/ 17 h 30"/>
                  <a:gd name="T24" fmla="*/ 1 w 25"/>
                  <a:gd name="T25" fmla="*/ 17 h 30"/>
                  <a:gd name="T26" fmla="*/ 0 w 25"/>
                  <a:gd name="T27" fmla="*/ 21 h 30"/>
                  <a:gd name="T28" fmla="*/ 3 w 25"/>
                  <a:gd name="T29" fmla="*/ 19 h 30"/>
                  <a:gd name="T30" fmla="*/ 5 w 25"/>
                  <a:gd name="T31" fmla="*/ 21 h 30"/>
                  <a:gd name="T32" fmla="*/ 2 w 25"/>
                  <a:gd name="T33" fmla="*/ 24 h 30"/>
                  <a:gd name="T34" fmla="*/ 0 w 25"/>
                  <a:gd name="T35" fmla="*/ 21 h 30"/>
                  <a:gd name="T36" fmla="*/ 7 w 25"/>
                  <a:gd name="T37" fmla="*/ 26 h 30"/>
                  <a:gd name="T38" fmla="*/ 10 w 25"/>
                  <a:gd name="T39" fmla="*/ 26 h 30"/>
                  <a:gd name="T40" fmla="*/ 10 w 25"/>
                  <a:gd name="T41" fmla="*/ 29 h 30"/>
                  <a:gd name="T42" fmla="*/ 6 w 25"/>
                  <a:gd name="T43" fmla="*/ 29 h 30"/>
                  <a:gd name="T44" fmla="*/ 12 w 25"/>
                  <a:gd name="T45" fmla="*/ 27 h 30"/>
                  <a:gd name="T46" fmla="*/ 15 w 25"/>
                  <a:gd name="T47" fmla="*/ 25 h 30"/>
                  <a:gd name="T48" fmla="*/ 17 w 25"/>
                  <a:gd name="T49" fmla="*/ 27 h 30"/>
                  <a:gd name="T50" fmla="*/ 14 w 25"/>
                  <a:gd name="T51" fmla="*/ 30 h 30"/>
                  <a:gd name="T52" fmla="*/ 12 w 25"/>
                  <a:gd name="T53" fmla="*/ 27 h 30"/>
                  <a:gd name="T54" fmla="*/ 21 w 25"/>
                  <a:gd name="T55" fmla="*/ 1 h 30"/>
                  <a:gd name="T56" fmla="*/ 25 w 25"/>
                  <a:gd name="T57" fmla="*/ 1 h 30"/>
                  <a:gd name="T58" fmla="*/ 24 w 25"/>
                  <a:gd name="T59" fmla="*/ 4 h 30"/>
                  <a:gd name="T60" fmla="*/ 21 w 25"/>
                  <a:gd name="T61" fmla="*/ 4 h 30"/>
                  <a:gd name="T62" fmla="*/ 20 w 25"/>
                  <a:gd name="T63" fmla="*/ 9 h 30"/>
                  <a:gd name="T64" fmla="*/ 23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3"/>
                    </a:moveTo>
                    <a:cubicBezTo>
                      <a:pt x="2" y="2"/>
                      <a:pt x="2" y="1"/>
                      <a:pt x="2" y="1"/>
                    </a:cubicBezTo>
                    <a:cubicBezTo>
                      <a:pt x="3" y="0"/>
                      <a:pt x="3" y="0"/>
                      <a:pt x="4" y="0"/>
                    </a:cubicBezTo>
                    <a:cubicBezTo>
                      <a:pt x="5" y="0"/>
                      <a:pt x="5" y="0"/>
                      <a:pt x="6" y="1"/>
                    </a:cubicBezTo>
                    <a:cubicBezTo>
                      <a:pt x="6" y="1"/>
                      <a:pt x="7" y="2"/>
                      <a:pt x="7" y="3"/>
                    </a:cubicBezTo>
                    <a:cubicBezTo>
                      <a:pt x="7" y="3"/>
                      <a:pt x="6" y="4"/>
                      <a:pt x="6" y="4"/>
                    </a:cubicBezTo>
                    <a:cubicBezTo>
                      <a:pt x="5" y="5"/>
                      <a:pt x="5" y="5"/>
                      <a:pt x="4" y="5"/>
                    </a:cubicBezTo>
                    <a:cubicBezTo>
                      <a:pt x="3" y="5"/>
                      <a:pt x="3" y="5"/>
                      <a:pt x="2" y="4"/>
                    </a:cubicBezTo>
                    <a:cubicBezTo>
                      <a:pt x="2" y="4"/>
                      <a:pt x="2" y="3"/>
                      <a:pt x="2" y="3"/>
                    </a:cubicBezTo>
                    <a:close/>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5" y="13"/>
                      <a:pt x="5" y="13"/>
                    </a:cubicBezTo>
                    <a:cubicBezTo>
                      <a:pt x="5" y="14"/>
                      <a:pt x="6" y="14"/>
                      <a:pt x="6" y="15"/>
                    </a:cubicBezTo>
                    <a:cubicBezTo>
                      <a:pt x="5" y="16"/>
                      <a:pt x="5" y="16"/>
                      <a:pt x="5" y="17"/>
                    </a:cubicBezTo>
                    <a:cubicBezTo>
                      <a:pt x="4" y="17"/>
                      <a:pt x="3"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3" y="23"/>
                      <a:pt x="3" y="24"/>
                      <a:pt x="2" y="24"/>
                    </a:cubicBezTo>
                    <a:cubicBezTo>
                      <a:pt x="2" y="24"/>
                      <a:pt x="1" y="23"/>
                      <a:pt x="1" y="23"/>
                    </a:cubicBezTo>
                    <a:cubicBezTo>
                      <a:pt x="0" y="23"/>
                      <a:pt x="0" y="22"/>
                      <a:pt x="0" y="21"/>
                    </a:cubicBezTo>
                    <a:close/>
                    <a:moveTo>
                      <a:pt x="6" y="27"/>
                    </a:moveTo>
                    <a:cubicBezTo>
                      <a:pt x="6" y="27"/>
                      <a:pt x="6" y="26"/>
                      <a:pt x="7"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8" y="30"/>
                      <a:pt x="7" y="30"/>
                      <a:pt x="6" y="29"/>
                    </a:cubicBezTo>
                    <a:cubicBezTo>
                      <a:pt x="6" y="29"/>
                      <a:pt x="6" y="28"/>
                      <a:pt x="6" y="27"/>
                    </a:cubicBezTo>
                    <a:close/>
                    <a:moveTo>
                      <a:pt x="12" y="27"/>
                    </a:moveTo>
                    <a:cubicBezTo>
                      <a:pt x="12" y="27"/>
                      <a:pt x="12" y="26"/>
                      <a:pt x="13" y="26"/>
                    </a:cubicBezTo>
                    <a:cubicBezTo>
                      <a:pt x="13" y="25"/>
                      <a:pt x="14" y="25"/>
                      <a:pt x="15"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3"/>
                    </a:moveTo>
                    <a:cubicBezTo>
                      <a:pt x="20" y="2"/>
                      <a:pt x="21" y="1"/>
                      <a:pt x="21" y="1"/>
                    </a:cubicBezTo>
                    <a:cubicBezTo>
                      <a:pt x="22" y="0"/>
                      <a:pt x="22" y="0"/>
                      <a:pt x="23" y="0"/>
                    </a:cubicBezTo>
                    <a:cubicBezTo>
                      <a:pt x="24" y="0"/>
                      <a:pt x="24" y="0"/>
                      <a:pt x="25" y="1"/>
                    </a:cubicBezTo>
                    <a:cubicBezTo>
                      <a:pt x="25" y="1"/>
                      <a:pt x="25" y="2"/>
                      <a:pt x="25" y="3"/>
                    </a:cubicBezTo>
                    <a:cubicBezTo>
                      <a:pt x="25" y="3"/>
                      <a:pt x="25" y="4"/>
                      <a:pt x="24" y="4"/>
                    </a:cubicBezTo>
                    <a:cubicBezTo>
                      <a:pt x="24" y="5"/>
                      <a:pt x="23" y="5"/>
                      <a:pt x="23" y="5"/>
                    </a:cubicBezTo>
                    <a:cubicBezTo>
                      <a:pt x="22" y="5"/>
                      <a:pt x="21" y="5"/>
                      <a:pt x="21" y="4"/>
                    </a:cubicBezTo>
                    <a:cubicBezTo>
                      <a:pt x="21" y="4"/>
                      <a:pt x="20" y="3"/>
                      <a:pt x="20" y="3"/>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3" y="20"/>
                      <a:pt x="24" y="21"/>
                      <a:pt x="24" y="21"/>
                    </a:cubicBezTo>
                    <a:cubicBezTo>
                      <a:pt x="23" y="22"/>
                      <a:pt x="23" y="23"/>
                      <a:pt x="23" y="23"/>
                    </a:cubicBezTo>
                    <a:cubicBezTo>
                      <a:pt x="22" y="23"/>
                      <a:pt x="22" y="24"/>
                      <a:pt x="21" y="24"/>
                    </a:cubicBezTo>
                    <a:cubicBezTo>
                      <a:pt x="20" y="24"/>
                      <a:pt x="20" y="23"/>
                      <a:pt x="19"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0" name="Freeform 394"/>
              <p:cNvSpPr>
                <a:spLocks noEditPoints="1"/>
              </p:cNvSpPr>
              <p:nvPr/>
            </p:nvSpPr>
            <p:spPr bwMode="auto">
              <a:xfrm>
                <a:off x="6195" y="1833"/>
                <a:ext cx="42" cy="42"/>
              </a:xfrm>
              <a:custGeom>
                <a:avLst/>
                <a:gdLst>
                  <a:gd name="T0" fmla="*/ 1 w 30"/>
                  <a:gd name="T1" fmla="*/ 1 h 30"/>
                  <a:gd name="T2" fmla="*/ 5 w 30"/>
                  <a:gd name="T3" fmla="*/ 1 h 30"/>
                  <a:gd name="T4" fmla="*/ 5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4 w 30"/>
                  <a:gd name="T25" fmla="*/ 4 h 30"/>
                  <a:gd name="T26" fmla="*/ 13 w 30"/>
                  <a:gd name="T27" fmla="*/ 9 h 30"/>
                  <a:gd name="T28" fmla="*/ 15 w 30"/>
                  <a:gd name="T29" fmla="*/ 6 h 30"/>
                  <a:gd name="T30" fmla="*/ 17 w 30"/>
                  <a:gd name="T31" fmla="*/ 9 h 30"/>
                  <a:gd name="T32" fmla="*/ 15 w 30"/>
                  <a:gd name="T33" fmla="*/ 11 h 30"/>
                  <a:gd name="T34" fmla="*/ 13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4 w 30"/>
                  <a:gd name="T51" fmla="*/ 24 h 30"/>
                  <a:gd name="T52" fmla="*/ 11 w 30"/>
                  <a:gd name="T53" fmla="*/ 21 h 30"/>
                  <a:gd name="T54" fmla="*/ 12 w 30"/>
                  <a:gd name="T55" fmla="*/ 26 h 30"/>
                  <a:gd name="T56" fmla="*/ 15 w 30"/>
                  <a:gd name="T57" fmla="*/ 26 h 30"/>
                  <a:gd name="T58" fmla="*/ 15 w 30"/>
                  <a:gd name="T59" fmla="*/ 29 h 30"/>
                  <a:gd name="T60" fmla="*/ 12 w 30"/>
                  <a:gd name="T61" fmla="*/ 29 h 30"/>
                  <a:gd name="T62" fmla="*/ 19 w 30"/>
                  <a:gd name="T63" fmla="*/ 3 h 30"/>
                  <a:gd name="T64" fmla="*/ 22 w 30"/>
                  <a:gd name="T65" fmla="*/ 0 h 30"/>
                  <a:gd name="T66" fmla="*/ 24 w 30"/>
                  <a:gd name="T67" fmla="*/ 3 h 30"/>
                  <a:gd name="T68" fmla="*/ 22 w 30"/>
                  <a:gd name="T69" fmla="*/ 5 h 30"/>
                  <a:gd name="T70" fmla="*/ 19 w 30"/>
                  <a:gd name="T71" fmla="*/ 3 h 30"/>
                  <a:gd name="T72" fmla="*/ 26 w 30"/>
                  <a:gd name="T73" fmla="*/ 1 h 30"/>
                  <a:gd name="T74" fmla="*/ 30 w 30"/>
                  <a:gd name="T75" fmla="*/ 1 h 30"/>
                  <a:gd name="T76" fmla="*/ 30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5" y="4"/>
                    </a:cubicBezTo>
                    <a:cubicBezTo>
                      <a:pt x="4" y="5"/>
                      <a:pt x="3" y="5"/>
                      <a:pt x="3" y="5"/>
                    </a:cubicBezTo>
                    <a:cubicBezTo>
                      <a:pt x="2" y="5"/>
                      <a:pt x="2" y="5"/>
                      <a:pt x="1" y="4"/>
                    </a:cubicBezTo>
                    <a:cubicBezTo>
                      <a:pt x="1" y="4"/>
                      <a:pt x="0" y="3"/>
                      <a:pt x="0" y="3"/>
                    </a:cubicBezTo>
                    <a:close/>
                    <a:moveTo>
                      <a:pt x="7" y="3"/>
                    </a:moveTo>
                    <a:cubicBezTo>
                      <a:pt x="7" y="2"/>
                      <a:pt x="7" y="1"/>
                      <a:pt x="7" y="1"/>
                    </a:cubicBezTo>
                    <a:cubicBezTo>
                      <a:pt x="8" y="0"/>
                      <a:pt x="9" y="0"/>
                      <a:pt x="9" y="0"/>
                    </a:cubicBezTo>
                    <a:cubicBezTo>
                      <a:pt x="10" y="0"/>
                      <a:pt x="10" y="0"/>
                      <a:pt x="11" y="1"/>
                    </a:cubicBezTo>
                    <a:cubicBezTo>
                      <a:pt x="11" y="1"/>
                      <a:pt x="12" y="2"/>
                      <a:pt x="12" y="3"/>
                    </a:cubicBezTo>
                    <a:cubicBezTo>
                      <a:pt x="12"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8" y="4"/>
                      <a:pt x="17" y="4"/>
                    </a:cubicBezTo>
                    <a:cubicBezTo>
                      <a:pt x="17" y="5"/>
                      <a:pt x="16" y="5"/>
                      <a:pt x="15" y="5"/>
                    </a:cubicBezTo>
                    <a:cubicBezTo>
                      <a:pt x="15" y="5"/>
                      <a:pt x="14" y="5"/>
                      <a:pt x="14" y="4"/>
                    </a:cubicBezTo>
                    <a:cubicBezTo>
                      <a:pt x="13" y="4"/>
                      <a:pt x="13" y="3"/>
                      <a:pt x="13" y="3"/>
                    </a:cubicBezTo>
                    <a:close/>
                    <a:moveTo>
                      <a:pt x="13" y="9"/>
                    </a:moveTo>
                    <a:cubicBezTo>
                      <a:pt x="13" y="8"/>
                      <a:pt x="13" y="8"/>
                      <a:pt x="13" y="7"/>
                    </a:cubicBezTo>
                    <a:cubicBezTo>
                      <a:pt x="14" y="7"/>
                      <a:pt x="15" y="6"/>
                      <a:pt x="15" y="6"/>
                    </a:cubicBezTo>
                    <a:cubicBezTo>
                      <a:pt x="16" y="6"/>
                      <a:pt x="16" y="7"/>
                      <a:pt x="17" y="7"/>
                    </a:cubicBezTo>
                    <a:cubicBezTo>
                      <a:pt x="17" y="8"/>
                      <a:pt x="18" y="8"/>
                      <a:pt x="17" y="9"/>
                    </a:cubicBezTo>
                    <a:cubicBezTo>
                      <a:pt x="17" y="9"/>
                      <a:pt x="17" y="10"/>
                      <a:pt x="17" y="11"/>
                    </a:cubicBezTo>
                    <a:cubicBezTo>
                      <a:pt x="16" y="11"/>
                      <a:pt x="15" y="11"/>
                      <a:pt x="15" y="11"/>
                    </a:cubicBezTo>
                    <a:cubicBezTo>
                      <a:pt x="14" y="11"/>
                      <a:pt x="14" y="11"/>
                      <a:pt x="13" y="11"/>
                    </a:cubicBezTo>
                    <a:cubicBezTo>
                      <a:pt x="13" y="10"/>
                      <a:pt x="12" y="9"/>
                      <a:pt x="13" y="9"/>
                    </a:cubicBezTo>
                    <a:close/>
                    <a:moveTo>
                      <a:pt x="12" y="15"/>
                    </a:moveTo>
                    <a:cubicBezTo>
                      <a:pt x="12" y="14"/>
                      <a:pt x="12" y="14"/>
                      <a:pt x="13" y="13"/>
                    </a:cubicBezTo>
                    <a:cubicBezTo>
                      <a:pt x="13" y="13"/>
                      <a:pt x="14" y="13"/>
                      <a:pt x="15"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2" y="20"/>
                      <a:pt x="12" y="20"/>
                    </a:cubicBezTo>
                    <a:cubicBezTo>
                      <a:pt x="13" y="19"/>
                      <a:pt x="13" y="19"/>
                      <a:pt x="14" y="19"/>
                    </a:cubicBezTo>
                    <a:cubicBezTo>
                      <a:pt x="15" y="19"/>
                      <a:pt x="15" y="19"/>
                      <a:pt x="16" y="20"/>
                    </a:cubicBezTo>
                    <a:cubicBezTo>
                      <a:pt x="16" y="20"/>
                      <a:pt x="16" y="21"/>
                      <a:pt x="16" y="21"/>
                    </a:cubicBezTo>
                    <a:cubicBezTo>
                      <a:pt x="16" y="22"/>
                      <a:pt x="16" y="23"/>
                      <a:pt x="15" y="23"/>
                    </a:cubicBezTo>
                    <a:cubicBezTo>
                      <a:pt x="15" y="23"/>
                      <a:pt x="14" y="24"/>
                      <a:pt x="14"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6" y="26"/>
                      <a:pt x="16" y="27"/>
                      <a:pt x="16" y="27"/>
                    </a:cubicBezTo>
                    <a:cubicBezTo>
                      <a:pt x="16" y="28"/>
                      <a:pt x="16" y="29"/>
                      <a:pt x="15" y="29"/>
                    </a:cubicBezTo>
                    <a:cubicBezTo>
                      <a:pt x="15" y="30"/>
                      <a:pt x="14" y="30"/>
                      <a:pt x="13" y="30"/>
                    </a:cubicBezTo>
                    <a:cubicBezTo>
                      <a:pt x="13" y="30"/>
                      <a:pt x="12" y="30"/>
                      <a:pt x="12"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2"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9" y="0"/>
                      <a:pt x="29" y="0"/>
                      <a:pt x="30" y="1"/>
                    </a:cubicBezTo>
                    <a:cubicBezTo>
                      <a:pt x="30" y="1"/>
                      <a:pt x="30" y="2"/>
                      <a:pt x="30" y="3"/>
                    </a:cubicBezTo>
                    <a:cubicBezTo>
                      <a:pt x="30" y="3"/>
                      <a:pt x="30" y="4"/>
                      <a:pt x="30" y="4"/>
                    </a:cubicBezTo>
                    <a:cubicBezTo>
                      <a:pt x="29" y="5"/>
                      <a:pt x="28" y="5"/>
                      <a:pt x="28" y="5"/>
                    </a:cubicBezTo>
                    <a:cubicBezTo>
                      <a:pt x="27" y="5"/>
                      <a:pt x="27" y="5"/>
                      <a:pt x="26" y="4"/>
                    </a:cubicBezTo>
                    <a:cubicBezTo>
                      <a:pt x="26"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1" name="Freeform 395"/>
              <p:cNvSpPr>
                <a:spLocks noEditPoints="1"/>
              </p:cNvSpPr>
              <p:nvPr/>
            </p:nvSpPr>
            <p:spPr bwMode="auto">
              <a:xfrm>
                <a:off x="6242" y="1833"/>
                <a:ext cx="35" cy="42"/>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5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0 w 25"/>
                  <a:gd name="T25" fmla="*/ 23 h 30"/>
                  <a:gd name="T26" fmla="*/ 8 w 25"/>
                  <a:gd name="T27" fmla="*/ 3 h 30"/>
                  <a:gd name="T28" fmla="*/ 10 w 25"/>
                  <a:gd name="T29" fmla="*/ 0 h 30"/>
                  <a:gd name="T30" fmla="*/ 13 w 25"/>
                  <a:gd name="T31" fmla="*/ 3 h 30"/>
                  <a:gd name="T32" fmla="*/ 10 w 25"/>
                  <a:gd name="T33" fmla="*/ 5 h 30"/>
                  <a:gd name="T34" fmla="*/ 8 w 25"/>
                  <a:gd name="T35" fmla="*/ 3 h 30"/>
                  <a:gd name="T36" fmla="*/ 6 w 25"/>
                  <a:gd name="T37" fmla="*/ 26 h 30"/>
                  <a:gd name="T38" fmla="*/ 10 w 25"/>
                  <a:gd name="T39" fmla="*/ 26 h 30"/>
                  <a:gd name="T40" fmla="*/ 10 w 25"/>
                  <a:gd name="T41" fmla="*/ 29 h 30"/>
                  <a:gd name="T42" fmla="*/ 6 w 25"/>
                  <a:gd name="T43" fmla="*/ 29 h 30"/>
                  <a:gd name="T44" fmla="*/ 14 w 25"/>
                  <a:gd name="T45" fmla="*/ 3 h 30"/>
                  <a:gd name="T46" fmla="*/ 17 w 25"/>
                  <a:gd name="T47" fmla="*/ 0 h 30"/>
                  <a:gd name="T48" fmla="*/ 19 w 25"/>
                  <a:gd name="T49" fmla="*/ 3 h 30"/>
                  <a:gd name="T50" fmla="*/ 16 w 25"/>
                  <a:gd name="T51" fmla="*/ 5 h 30"/>
                  <a:gd name="T52" fmla="*/ 14 w 25"/>
                  <a:gd name="T53" fmla="*/ 3 h 30"/>
                  <a:gd name="T54" fmla="*/ 13 w 25"/>
                  <a:gd name="T55" fmla="*/ 26 h 30"/>
                  <a:gd name="T56" fmla="*/ 16 w 25"/>
                  <a:gd name="T57" fmla="*/ 26 h 30"/>
                  <a:gd name="T58" fmla="*/ 16 w 25"/>
                  <a:gd name="T59" fmla="*/ 29 h 30"/>
                  <a:gd name="T60" fmla="*/ 13 w 25"/>
                  <a:gd name="T61" fmla="*/ 29 h 30"/>
                  <a:gd name="T62" fmla="*/ 20 w 25"/>
                  <a:gd name="T63" fmla="*/ 9 h 30"/>
                  <a:gd name="T64" fmla="*/ 22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3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4" y="13"/>
                      <a:pt x="5" y="13"/>
                    </a:cubicBezTo>
                    <a:cubicBezTo>
                      <a:pt x="5" y="14"/>
                      <a:pt x="6" y="14"/>
                      <a:pt x="5" y="15"/>
                    </a:cubicBezTo>
                    <a:cubicBezTo>
                      <a:pt x="5" y="16"/>
                      <a:pt x="5" y="16"/>
                      <a:pt x="5" y="17"/>
                    </a:cubicBezTo>
                    <a:cubicBezTo>
                      <a:pt x="4" y="17"/>
                      <a:pt x="3" y="17"/>
                      <a:pt x="3" y="17"/>
                    </a:cubicBezTo>
                    <a:cubicBezTo>
                      <a:pt x="2" y="17"/>
                      <a:pt x="1" y="17"/>
                      <a:pt x="1" y="17"/>
                    </a:cubicBezTo>
                    <a:cubicBezTo>
                      <a:pt x="1" y="16"/>
                      <a:pt x="0"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4" y="23"/>
                      <a:pt x="4" y="23"/>
                    </a:cubicBezTo>
                    <a:cubicBezTo>
                      <a:pt x="3" y="23"/>
                      <a:pt x="3" y="24"/>
                      <a:pt x="2" y="24"/>
                    </a:cubicBezTo>
                    <a:cubicBezTo>
                      <a:pt x="1" y="24"/>
                      <a:pt x="1" y="23"/>
                      <a:pt x="0" y="23"/>
                    </a:cubicBezTo>
                    <a:cubicBezTo>
                      <a:pt x="0" y="23"/>
                      <a:pt x="0" y="22"/>
                      <a:pt x="0" y="21"/>
                    </a:cubicBezTo>
                    <a:close/>
                    <a:moveTo>
                      <a:pt x="8" y="3"/>
                    </a:moveTo>
                    <a:cubicBezTo>
                      <a:pt x="8" y="2"/>
                      <a:pt x="8" y="1"/>
                      <a:pt x="9" y="1"/>
                    </a:cubicBezTo>
                    <a:cubicBezTo>
                      <a:pt x="9" y="0"/>
                      <a:pt x="10" y="0"/>
                      <a:pt x="10" y="0"/>
                    </a:cubicBezTo>
                    <a:cubicBezTo>
                      <a:pt x="11" y="0"/>
                      <a:pt x="12" y="0"/>
                      <a:pt x="12" y="1"/>
                    </a:cubicBezTo>
                    <a:cubicBezTo>
                      <a:pt x="13" y="1"/>
                      <a:pt x="13" y="2"/>
                      <a:pt x="13" y="3"/>
                    </a:cubicBezTo>
                    <a:cubicBezTo>
                      <a:pt x="13" y="3"/>
                      <a:pt x="12" y="4"/>
                      <a:pt x="12" y="4"/>
                    </a:cubicBezTo>
                    <a:cubicBezTo>
                      <a:pt x="11" y="5"/>
                      <a:pt x="11" y="5"/>
                      <a:pt x="10" y="5"/>
                    </a:cubicBezTo>
                    <a:cubicBezTo>
                      <a:pt x="9" y="5"/>
                      <a:pt x="9" y="5"/>
                      <a:pt x="8" y="4"/>
                    </a:cubicBezTo>
                    <a:cubicBezTo>
                      <a:pt x="8" y="4"/>
                      <a:pt x="8" y="3"/>
                      <a:pt x="8" y="3"/>
                    </a:cubicBezTo>
                    <a:close/>
                    <a:moveTo>
                      <a:pt x="6" y="27"/>
                    </a:moveTo>
                    <a:cubicBezTo>
                      <a:pt x="6" y="27"/>
                      <a:pt x="6" y="26"/>
                      <a:pt x="6"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7" y="30"/>
                      <a:pt x="7" y="30"/>
                      <a:pt x="6" y="29"/>
                    </a:cubicBezTo>
                    <a:cubicBezTo>
                      <a:pt x="6" y="29"/>
                      <a:pt x="6" y="28"/>
                      <a:pt x="6" y="27"/>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6" y="5"/>
                    </a:cubicBezTo>
                    <a:cubicBezTo>
                      <a:pt x="16" y="5"/>
                      <a:pt x="15" y="5"/>
                      <a:pt x="15" y="4"/>
                    </a:cubicBezTo>
                    <a:cubicBezTo>
                      <a:pt x="14" y="4"/>
                      <a:pt x="14" y="3"/>
                      <a:pt x="14" y="3"/>
                    </a:cubicBezTo>
                    <a:close/>
                    <a:moveTo>
                      <a:pt x="12" y="27"/>
                    </a:moveTo>
                    <a:cubicBezTo>
                      <a:pt x="12" y="27"/>
                      <a:pt x="12" y="26"/>
                      <a:pt x="13" y="26"/>
                    </a:cubicBezTo>
                    <a:cubicBezTo>
                      <a:pt x="13" y="25"/>
                      <a:pt x="14" y="25"/>
                      <a:pt x="14"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9"/>
                    </a:moveTo>
                    <a:cubicBezTo>
                      <a:pt x="20" y="8"/>
                      <a:pt x="20" y="8"/>
                      <a:pt x="21" y="7"/>
                    </a:cubicBezTo>
                    <a:cubicBezTo>
                      <a:pt x="21" y="7"/>
                      <a:pt x="22" y="6"/>
                      <a:pt x="22"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19" y="20"/>
                    </a:cubicBezTo>
                    <a:cubicBezTo>
                      <a:pt x="20" y="19"/>
                      <a:pt x="21" y="19"/>
                      <a:pt x="21" y="19"/>
                    </a:cubicBezTo>
                    <a:cubicBezTo>
                      <a:pt x="22" y="19"/>
                      <a:pt x="22" y="19"/>
                      <a:pt x="23" y="20"/>
                    </a:cubicBezTo>
                    <a:cubicBezTo>
                      <a:pt x="23" y="20"/>
                      <a:pt x="24" y="21"/>
                      <a:pt x="23" y="21"/>
                    </a:cubicBezTo>
                    <a:cubicBezTo>
                      <a:pt x="23" y="22"/>
                      <a:pt x="23" y="23"/>
                      <a:pt x="23" y="23"/>
                    </a:cubicBezTo>
                    <a:cubicBezTo>
                      <a:pt x="22" y="23"/>
                      <a:pt x="21" y="24"/>
                      <a:pt x="21" y="24"/>
                    </a:cubicBezTo>
                    <a:cubicBezTo>
                      <a:pt x="20" y="24"/>
                      <a:pt x="20" y="23"/>
                      <a:pt x="19" y="23"/>
                    </a:cubicBezTo>
                    <a:cubicBezTo>
                      <a:pt x="19" y="23"/>
                      <a:pt x="18"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2" name="Freeform 396"/>
              <p:cNvSpPr>
                <a:spLocks noEditPoints="1"/>
              </p:cNvSpPr>
              <p:nvPr/>
            </p:nvSpPr>
            <p:spPr bwMode="auto">
              <a:xfrm>
                <a:off x="6279" y="1833"/>
                <a:ext cx="45" cy="42"/>
              </a:xfrm>
              <a:custGeom>
                <a:avLst/>
                <a:gdLst>
                  <a:gd name="T0" fmla="*/ 3 w 32"/>
                  <a:gd name="T1" fmla="*/ 1 h 30"/>
                  <a:gd name="T2" fmla="*/ 7 w 32"/>
                  <a:gd name="T3" fmla="*/ 1 h 30"/>
                  <a:gd name="T4" fmla="*/ 7 w 32"/>
                  <a:gd name="T5" fmla="*/ 4 h 30"/>
                  <a:gd name="T6" fmla="*/ 3 w 32"/>
                  <a:gd name="T7" fmla="*/ 4 h 30"/>
                  <a:gd name="T8" fmla="*/ 2 w 32"/>
                  <a:gd name="T9" fmla="*/ 9 h 30"/>
                  <a:gd name="T10" fmla="*/ 5 w 32"/>
                  <a:gd name="T11" fmla="*/ 6 h 30"/>
                  <a:gd name="T12" fmla="*/ 7 w 32"/>
                  <a:gd name="T13" fmla="*/ 9 h 30"/>
                  <a:gd name="T14" fmla="*/ 4 w 32"/>
                  <a:gd name="T15" fmla="*/ 11 h 30"/>
                  <a:gd name="T16" fmla="*/ 2 w 32"/>
                  <a:gd name="T17" fmla="*/ 9 h 30"/>
                  <a:gd name="T18" fmla="*/ 2 w 32"/>
                  <a:gd name="T19" fmla="*/ 13 h 30"/>
                  <a:gd name="T20" fmla="*/ 6 w 32"/>
                  <a:gd name="T21" fmla="*/ 13 h 30"/>
                  <a:gd name="T22" fmla="*/ 5 w 32"/>
                  <a:gd name="T23" fmla="*/ 17 h 30"/>
                  <a:gd name="T24" fmla="*/ 2 w 32"/>
                  <a:gd name="T25" fmla="*/ 17 h 30"/>
                  <a:gd name="T26" fmla="*/ 1 w 32"/>
                  <a:gd name="T27" fmla="*/ 21 h 30"/>
                  <a:gd name="T28" fmla="*/ 3 w 32"/>
                  <a:gd name="T29" fmla="*/ 19 h 30"/>
                  <a:gd name="T30" fmla="*/ 6 w 32"/>
                  <a:gd name="T31" fmla="*/ 21 h 30"/>
                  <a:gd name="T32" fmla="*/ 3 w 32"/>
                  <a:gd name="T33" fmla="*/ 24 h 30"/>
                  <a:gd name="T34" fmla="*/ 1 w 32"/>
                  <a:gd name="T35" fmla="*/ 21 h 30"/>
                  <a:gd name="T36" fmla="*/ 1 w 32"/>
                  <a:gd name="T37" fmla="*/ 26 h 30"/>
                  <a:gd name="T38" fmla="*/ 5 w 32"/>
                  <a:gd name="T39" fmla="*/ 26 h 30"/>
                  <a:gd name="T40" fmla="*/ 4 w 32"/>
                  <a:gd name="T41" fmla="*/ 29 h 30"/>
                  <a:gd name="T42" fmla="*/ 1 w 32"/>
                  <a:gd name="T43" fmla="*/ 29 h 30"/>
                  <a:gd name="T44" fmla="*/ 8 w 32"/>
                  <a:gd name="T45" fmla="*/ 9 h 30"/>
                  <a:gd name="T46" fmla="*/ 11 w 32"/>
                  <a:gd name="T47" fmla="*/ 6 h 30"/>
                  <a:gd name="T48" fmla="*/ 13 w 32"/>
                  <a:gd name="T49" fmla="*/ 9 h 30"/>
                  <a:gd name="T50" fmla="*/ 10 w 32"/>
                  <a:gd name="T51" fmla="*/ 11 h 30"/>
                  <a:gd name="T52" fmla="*/ 8 w 32"/>
                  <a:gd name="T53" fmla="*/ 9 h 30"/>
                  <a:gd name="T54" fmla="*/ 15 w 32"/>
                  <a:gd name="T55" fmla="*/ 13 h 30"/>
                  <a:gd name="T56" fmla="*/ 18 w 32"/>
                  <a:gd name="T57" fmla="*/ 13 h 30"/>
                  <a:gd name="T58" fmla="*/ 18 w 32"/>
                  <a:gd name="T59" fmla="*/ 17 h 30"/>
                  <a:gd name="T60" fmla="*/ 14 w 32"/>
                  <a:gd name="T61" fmla="*/ 17 h 30"/>
                  <a:gd name="T62" fmla="*/ 21 w 32"/>
                  <a:gd name="T63" fmla="*/ 9 h 30"/>
                  <a:gd name="T64" fmla="*/ 23 w 32"/>
                  <a:gd name="T65" fmla="*/ 6 h 30"/>
                  <a:gd name="T66" fmla="*/ 26 w 32"/>
                  <a:gd name="T67" fmla="*/ 9 h 30"/>
                  <a:gd name="T68" fmla="*/ 23 w 32"/>
                  <a:gd name="T69" fmla="*/ 11 h 30"/>
                  <a:gd name="T70" fmla="*/ 21 w 32"/>
                  <a:gd name="T71" fmla="*/ 9 h 30"/>
                  <a:gd name="T72" fmla="*/ 28 w 32"/>
                  <a:gd name="T73" fmla="*/ 1 h 30"/>
                  <a:gd name="T74" fmla="*/ 32 w 32"/>
                  <a:gd name="T75" fmla="*/ 1 h 30"/>
                  <a:gd name="T76" fmla="*/ 31 w 32"/>
                  <a:gd name="T77" fmla="*/ 4 h 30"/>
                  <a:gd name="T78" fmla="*/ 28 w 32"/>
                  <a:gd name="T79" fmla="*/ 4 h 30"/>
                  <a:gd name="T80" fmla="*/ 27 w 32"/>
                  <a:gd name="T81" fmla="*/ 9 h 30"/>
                  <a:gd name="T82" fmla="*/ 30 w 32"/>
                  <a:gd name="T83" fmla="*/ 6 h 30"/>
                  <a:gd name="T84" fmla="*/ 32 w 32"/>
                  <a:gd name="T85" fmla="*/ 9 h 30"/>
                  <a:gd name="T86" fmla="*/ 29 w 32"/>
                  <a:gd name="T87" fmla="*/ 11 h 30"/>
                  <a:gd name="T88" fmla="*/ 27 w 32"/>
                  <a:gd name="T89" fmla="*/ 9 h 30"/>
                  <a:gd name="T90" fmla="*/ 27 w 32"/>
                  <a:gd name="T91" fmla="*/ 13 h 30"/>
                  <a:gd name="T92" fmla="*/ 31 w 32"/>
                  <a:gd name="T93" fmla="*/ 13 h 30"/>
                  <a:gd name="T94" fmla="*/ 30 w 32"/>
                  <a:gd name="T95" fmla="*/ 17 h 30"/>
                  <a:gd name="T96" fmla="*/ 27 w 32"/>
                  <a:gd name="T97" fmla="*/ 17 h 30"/>
                  <a:gd name="T98" fmla="*/ 26 w 32"/>
                  <a:gd name="T99" fmla="*/ 21 h 30"/>
                  <a:gd name="T100" fmla="*/ 28 w 32"/>
                  <a:gd name="T101" fmla="*/ 19 h 30"/>
                  <a:gd name="T102" fmla="*/ 31 w 32"/>
                  <a:gd name="T103" fmla="*/ 21 h 30"/>
                  <a:gd name="T104" fmla="*/ 28 w 32"/>
                  <a:gd name="T105" fmla="*/ 24 h 30"/>
                  <a:gd name="T106" fmla="*/ 26 w 32"/>
                  <a:gd name="T107" fmla="*/ 21 h 30"/>
                  <a:gd name="T108" fmla="*/ 26 w 32"/>
                  <a:gd name="T109" fmla="*/ 26 h 30"/>
                  <a:gd name="T110" fmla="*/ 30 w 32"/>
                  <a:gd name="T111" fmla="*/ 26 h 30"/>
                  <a:gd name="T112" fmla="*/ 29 w 32"/>
                  <a:gd name="T113" fmla="*/ 29 h 30"/>
                  <a:gd name="T114" fmla="*/ 26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1" y="14"/>
                      <a:pt x="2" y="14"/>
                      <a:pt x="2" y="13"/>
                    </a:cubicBezTo>
                    <a:cubicBezTo>
                      <a:pt x="3" y="13"/>
                      <a:pt x="3"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1" y="16"/>
                      <a:pt x="1" y="16"/>
                      <a:pt x="1" y="15"/>
                    </a:cubicBezTo>
                    <a:close/>
                    <a:moveTo>
                      <a:pt x="1" y="21"/>
                    </a:moveTo>
                    <a:cubicBezTo>
                      <a:pt x="1" y="21"/>
                      <a:pt x="1" y="20"/>
                      <a:pt x="2" y="20"/>
                    </a:cubicBezTo>
                    <a:cubicBezTo>
                      <a:pt x="2" y="19"/>
                      <a:pt x="3" y="19"/>
                      <a:pt x="3"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1" y="29"/>
                      <a:pt x="0" y="28"/>
                      <a:pt x="0" y="27"/>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7" y="3"/>
                    </a:moveTo>
                    <a:cubicBezTo>
                      <a:pt x="27" y="2"/>
                      <a:pt x="28" y="1"/>
                      <a:pt x="28" y="1"/>
                    </a:cubicBezTo>
                    <a:cubicBezTo>
                      <a:pt x="29" y="0"/>
                      <a:pt x="29" y="0"/>
                      <a:pt x="30" y="0"/>
                    </a:cubicBezTo>
                    <a:cubicBezTo>
                      <a:pt x="31" y="0"/>
                      <a:pt x="31" y="0"/>
                      <a:pt x="32" y="1"/>
                    </a:cubicBezTo>
                    <a:cubicBezTo>
                      <a:pt x="32" y="1"/>
                      <a:pt x="32" y="2"/>
                      <a:pt x="32" y="3"/>
                    </a:cubicBezTo>
                    <a:cubicBezTo>
                      <a:pt x="32" y="3"/>
                      <a:pt x="32" y="4"/>
                      <a:pt x="31" y="4"/>
                    </a:cubicBezTo>
                    <a:cubicBezTo>
                      <a:pt x="31" y="5"/>
                      <a:pt x="30" y="5"/>
                      <a:pt x="30" y="5"/>
                    </a:cubicBezTo>
                    <a:cubicBezTo>
                      <a:pt x="29" y="5"/>
                      <a:pt x="28" y="5"/>
                      <a:pt x="28" y="4"/>
                    </a:cubicBezTo>
                    <a:cubicBezTo>
                      <a:pt x="28" y="4"/>
                      <a:pt x="27" y="3"/>
                      <a:pt x="27" y="3"/>
                    </a:cubicBezTo>
                    <a:close/>
                    <a:moveTo>
                      <a:pt x="27" y="9"/>
                    </a:moveTo>
                    <a:cubicBezTo>
                      <a:pt x="27" y="8"/>
                      <a:pt x="27" y="8"/>
                      <a:pt x="28" y="7"/>
                    </a:cubicBezTo>
                    <a:cubicBezTo>
                      <a:pt x="28" y="7"/>
                      <a:pt x="29" y="6"/>
                      <a:pt x="30" y="6"/>
                    </a:cubicBezTo>
                    <a:cubicBezTo>
                      <a:pt x="30" y="6"/>
                      <a:pt x="31" y="7"/>
                      <a:pt x="31" y="7"/>
                    </a:cubicBezTo>
                    <a:cubicBezTo>
                      <a:pt x="32" y="8"/>
                      <a:pt x="32" y="8"/>
                      <a:pt x="32" y="9"/>
                    </a:cubicBezTo>
                    <a:cubicBezTo>
                      <a:pt x="32" y="9"/>
                      <a:pt x="32" y="10"/>
                      <a:pt x="31" y="11"/>
                    </a:cubicBezTo>
                    <a:cubicBezTo>
                      <a:pt x="30" y="11"/>
                      <a:pt x="30" y="11"/>
                      <a:pt x="29" y="11"/>
                    </a:cubicBezTo>
                    <a:cubicBezTo>
                      <a:pt x="28" y="11"/>
                      <a:pt x="28" y="11"/>
                      <a:pt x="27" y="11"/>
                    </a:cubicBezTo>
                    <a:cubicBezTo>
                      <a:pt x="27" y="10"/>
                      <a:pt x="27" y="9"/>
                      <a:pt x="27" y="9"/>
                    </a:cubicBezTo>
                    <a:close/>
                    <a:moveTo>
                      <a:pt x="26" y="15"/>
                    </a:moveTo>
                    <a:cubicBezTo>
                      <a:pt x="26" y="14"/>
                      <a:pt x="27" y="14"/>
                      <a:pt x="27" y="13"/>
                    </a:cubicBezTo>
                    <a:cubicBezTo>
                      <a:pt x="28" y="13"/>
                      <a:pt x="28" y="13"/>
                      <a:pt x="29" y="13"/>
                    </a:cubicBezTo>
                    <a:cubicBezTo>
                      <a:pt x="30" y="13"/>
                      <a:pt x="30" y="13"/>
                      <a:pt x="31" y="13"/>
                    </a:cubicBezTo>
                    <a:cubicBezTo>
                      <a:pt x="31" y="14"/>
                      <a:pt x="31" y="14"/>
                      <a:pt x="31" y="15"/>
                    </a:cubicBezTo>
                    <a:cubicBezTo>
                      <a:pt x="31" y="16"/>
                      <a:pt x="31" y="16"/>
                      <a:pt x="30" y="17"/>
                    </a:cubicBezTo>
                    <a:cubicBezTo>
                      <a:pt x="30" y="17"/>
                      <a:pt x="29" y="17"/>
                      <a:pt x="28" y="17"/>
                    </a:cubicBezTo>
                    <a:cubicBezTo>
                      <a:pt x="28" y="17"/>
                      <a:pt x="27" y="17"/>
                      <a:pt x="27" y="17"/>
                    </a:cubicBezTo>
                    <a:cubicBezTo>
                      <a:pt x="26" y="16"/>
                      <a:pt x="26" y="16"/>
                      <a:pt x="26" y="15"/>
                    </a:cubicBezTo>
                    <a:close/>
                    <a:moveTo>
                      <a:pt x="26" y="21"/>
                    </a:moveTo>
                    <a:cubicBezTo>
                      <a:pt x="26" y="21"/>
                      <a:pt x="26" y="20"/>
                      <a:pt x="27" y="20"/>
                    </a:cubicBezTo>
                    <a:cubicBezTo>
                      <a:pt x="27" y="19"/>
                      <a:pt x="28" y="19"/>
                      <a:pt x="28" y="19"/>
                    </a:cubicBezTo>
                    <a:cubicBezTo>
                      <a:pt x="29" y="19"/>
                      <a:pt x="30" y="19"/>
                      <a:pt x="30" y="20"/>
                    </a:cubicBezTo>
                    <a:cubicBezTo>
                      <a:pt x="30" y="20"/>
                      <a:pt x="31" y="21"/>
                      <a:pt x="31" y="21"/>
                    </a:cubicBezTo>
                    <a:cubicBezTo>
                      <a:pt x="31" y="22"/>
                      <a:pt x="30" y="23"/>
                      <a:pt x="30" y="23"/>
                    </a:cubicBezTo>
                    <a:cubicBezTo>
                      <a:pt x="29" y="23"/>
                      <a:pt x="29" y="24"/>
                      <a:pt x="28" y="24"/>
                    </a:cubicBezTo>
                    <a:cubicBezTo>
                      <a:pt x="27" y="24"/>
                      <a:pt x="27" y="23"/>
                      <a:pt x="26" y="23"/>
                    </a:cubicBezTo>
                    <a:cubicBezTo>
                      <a:pt x="26" y="23"/>
                      <a:pt x="26" y="22"/>
                      <a:pt x="26" y="21"/>
                    </a:cubicBezTo>
                    <a:close/>
                    <a:moveTo>
                      <a:pt x="25" y="27"/>
                    </a:moveTo>
                    <a:cubicBezTo>
                      <a:pt x="25" y="27"/>
                      <a:pt x="26" y="26"/>
                      <a:pt x="26" y="26"/>
                    </a:cubicBezTo>
                    <a:cubicBezTo>
                      <a:pt x="27" y="25"/>
                      <a:pt x="27" y="25"/>
                      <a:pt x="28" y="25"/>
                    </a:cubicBezTo>
                    <a:cubicBezTo>
                      <a:pt x="28" y="25"/>
                      <a:pt x="29" y="25"/>
                      <a:pt x="30" y="26"/>
                    </a:cubicBezTo>
                    <a:cubicBezTo>
                      <a:pt x="30" y="26"/>
                      <a:pt x="30" y="27"/>
                      <a:pt x="30" y="27"/>
                    </a:cubicBezTo>
                    <a:cubicBezTo>
                      <a:pt x="30" y="28"/>
                      <a:pt x="30" y="29"/>
                      <a:pt x="29" y="29"/>
                    </a:cubicBezTo>
                    <a:cubicBezTo>
                      <a:pt x="29" y="30"/>
                      <a:pt x="28" y="30"/>
                      <a:pt x="28" y="30"/>
                    </a:cubicBezTo>
                    <a:cubicBezTo>
                      <a:pt x="27" y="30"/>
                      <a:pt x="26" y="30"/>
                      <a:pt x="26"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3" name="Freeform 397"/>
              <p:cNvSpPr>
                <a:spLocks noEditPoints="1"/>
              </p:cNvSpPr>
              <p:nvPr/>
            </p:nvSpPr>
            <p:spPr bwMode="auto">
              <a:xfrm>
                <a:off x="6327" y="1833"/>
                <a:ext cx="36" cy="42"/>
              </a:xfrm>
              <a:custGeom>
                <a:avLst/>
                <a:gdLst>
                  <a:gd name="T0" fmla="*/ 3 w 26"/>
                  <a:gd name="T1" fmla="*/ 7 h 30"/>
                  <a:gd name="T2" fmla="*/ 6 w 26"/>
                  <a:gd name="T3" fmla="*/ 7 h 30"/>
                  <a:gd name="T4" fmla="*/ 6 w 26"/>
                  <a:gd name="T5" fmla="*/ 11 h 30"/>
                  <a:gd name="T6" fmla="*/ 3 w 26"/>
                  <a:gd name="T7" fmla="*/ 11 h 30"/>
                  <a:gd name="T8" fmla="*/ 1 w 26"/>
                  <a:gd name="T9" fmla="*/ 15 h 30"/>
                  <a:gd name="T10" fmla="*/ 4 w 26"/>
                  <a:gd name="T11" fmla="*/ 13 h 30"/>
                  <a:gd name="T12" fmla="*/ 6 w 26"/>
                  <a:gd name="T13" fmla="*/ 15 h 30"/>
                  <a:gd name="T14" fmla="*/ 4 w 26"/>
                  <a:gd name="T15" fmla="*/ 17 h 30"/>
                  <a:gd name="T16" fmla="*/ 1 w 26"/>
                  <a:gd name="T17" fmla="*/ 15 h 30"/>
                  <a:gd name="T18" fmla="*/ 2 w 26"/>
                  <a:gd name="T19" fmla="*/ 20 h 30"/>
                  <a:gd name="T20" fmla="*/ 5 w 26"/>
                  <a:gd name="T21" fmla="*/ 20 h 30"/>
                  <a:gd name="T22" fmla="*/ 5 w 26"/>
                  <a:gd name="T23" fmla="*/ 23 h 30"/>
                  <a:gd name="T24" fmla="*/ 1 w 26"/>
                  <a:gd name="T25" fmla="*/ 23 h 30"/>
                  <a:gd name="T26" fmla="*/ 0 w 26"/>
                  <a:gd name="T27" fmla="*/ 27 h 30"/>
                  <a:gd name="T28" fmla="*/ 3 w 26"/>
                  <a:gd name="T29" fmla="*/ 25 h 30"/>
                  <a:gd name="T30" fmla="*/ 5 w 26"/>
                  <a:gd name="T31" fmla="*/ 27 h 30"/>
                  <a:gd name="T32" fmla="*/ 3 w 26"/>
                  <a:gd name="T33" fmla="*/ 30 h 30"/>
                  <a:gd name="T34" fmla="*/ 0 w 26"/>
                  <a:gd name="T35" fmla="*/ 27 h 30"/>
                  <a:gd name="T36" fmla="*/ 9 w 26"/>
                  <a:gd name="T37" fmla="*/ 1 h 30"/>
                  <a:gd name="T38" fmla="*/ 13 w 26"/>
                  <a:gd name="T39" fmla="*/ 1 h 30"/>
                  <a:gd name="T40" fmla="*/ 13 w 26"/>
                  <a:gd name="T41" fmla="*/ 4 h 30"/>
                  <a:gd name="T42" fmla="*/ 9 w 26"/>
                  <a:gd name="T43" fmla="*/ 4 h 30"/>
                  <a:gd name="T44" fmla="*/ 8 w 26"/>
                  <a:gd name="T45" fmla="*/ 15 h 30"/>
                  <a:gd name="T46" fmla="*/ 10 w 26"/>
                  <a:gd name="T47" fmla="*/ 13 h 30"/>
                  <a:gd name="T48" fmla="*/ 13 w 26"/>
                  <a:gd name="T49" fmla="*/ 15 h 30"/>
                  <a:gd name="T50" fmla="*/ 10 w 26"/>
                  <a:gd name="T51" fmla="*/ 17 h 30"/>
                  <a:gd name="T52" fmla="*/ 8 w 26"/>
                  <a:gd name="T53" fmla="*/ 15 h 30"/>
                  <a:gd name="T54" fmla="*/ 16 w 26"/>
                  <a:gd name="T55" fmla="*/ 1 h 30"/>
                  <a:gd name="T56" fmla="*/ 19 w 26"/>
                  <a:gd name="T57" fmla="*/ 1 h 30"/>
                  <a:gd name="T58" fmla="*/ 19 w 26"/>
                  <a:gd name="T59" fmla="*/ 4 h 30"/>
                  <a:gd name="T60" fmla="*/ 16 w 26"/>
                  <a:gd name="T61" fmla="*/ 4 h 30"/>
                  <a:gd name="T62" fmla="*/ 14 w 26"/>
                  <a:gd name="T63" fmla="*/ 15 h 30"/>
                  <a:gd name="T64" fmla="*/ 17 w 26"/>
                  <a:gd name="T65" fmla="*/ 13 h 30"/>
                  <a:gd name="T66" fmla="*/ 19 w 26"/>
                  <a:gd name="T67" fmla="*/ 15 h 30"/>
                  <a:gd name="T68" fmla="*/ 16 w 26"/>
                  <a:gd name="T69" fmla="*/ 17 h 30"/>
                  <a:gd name="T70" fmla="*/ 14 w 26"/>
                  <a:gd name="T71" fmla="*/ 15 h 30"/>
                  <a:gd name="T72" fmla="*/ 22 w 26"/>
                  <a:gd name="T73" fmla="*/ 7 h 30"/>
                  <a:gd name="T74" fmla="*/ 25 w 26"/>
                  <a:gd name="T75" fmla="*/ 7 h 30"/>
                  <a:gd name="T76" fmla="*/ 25 w 26"/>
                  <a:gd name="T77" fmla="*/ 11 h 30"/>
                  <a:gd name="T78" fmla="*/ 21 w 26"/>
                  <a:gd name="T79" fmla="*/ 11 h 30"/>
                  <a:gd name="T80" fmla="*/ 20 w 26"/>
                  <a:gd name="T81" fmla="*/ 15 h 30"/>
                  <a:gd name="T82" fmla="*/ 23 w 26"/>
                  <a:gd name="T83" fmla="*/ 13 h 30"/>
                  <a:gd name="T84" fmla="*/ 25 w 26"/>
                  <a:gd name="T85" fmla="*/ 15 h 30"/>
                  <a:gd name="T86" fmla="*/ 22 w 26"/>
                  <a:gd name="T87" fmla="*/ 17 h 30"/>
                  <a:gd name="T88" fmla="*/ 20 w 26"/>
                  <a:gd name="T89" fmla="*/ 15 h 30"/>
                  <a:gd name="T90" fmla="*/ 20 w 26"/>
                  <a:gd name="T91" fmla="*/ 20 h 30"/>
                  <a:gd name="T92" fmla="*/ 24 w 26"/>
                  <a:gd name="T93" fmla="*/ 20 h 30"/>
                  <a:gd name="T94" fmla="*/ 24 w 26"/>
                  <a:gd name="T95" fmla="*/ 23 h 30"/>
                  <a:gd name="T96" fmla="*/ 20 w 26"/>
                  <a:gd name="T97" fmla="*/ 23 h 30"/>
                  <a:gd name="T98" fmla="*/ 19 w 26"/>
                  <a:gd name="T99" fmla="*/ 27 h 30"/>
                  <a:gd name="T100" fmla="*/ 22 w 26"/>
                  <a:gd name="T101" fmla="*/ 25 h 30"/>
                  <a:gd name="T102" fmla="*/ 24 w 26"/>
                  <a:gd name="T103" fmla="*/ 27 h 30"/>
                  <a:gd name="T104" fmla="*/ 21 w 26"/>
                  <a:gd name="T105" fmla="*/ 30 h 30"/>
                  <a:gd name="T106" fmla="*/ 19 w 26"/>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 h="30">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2" y="14"/>
                      <a:pt x="2" y="14"/>
                      <a:pt x="2" y="13"/>
                    </a:cubicBezTo>
                    <a:cubicBezTo>
                      <a:pt x="3" y="13"/>
                      <a:pt x="4"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2" y="16"/>
                      <a:pt x="1" y="16"/>
                      <a:pt x="1" y="15"/>
                    </a:cubicBezTo>
                    <a:close/>
                    <a:moveTo>
                      <a:pt x="1" y="21"/>
                    </a:moveTo>
                    <a:cubicBezTo>
                      <a:pt x="1" y="21"/>
                      <a:pt x="1" y="20"/>
                      <a:pt x="2" y="20"/>
                    </a:cubicBezTo>
                    <a:cubicBezTo>
                      <a:pt x="2" y="19"/>
                      <a:pt x="3" y="19"/>
                      <a:pt x="4"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5" y="29"/>
                    </a:cubicBezTo>
                    <a:cubicBezTo>
                      <a:pt x="4" y="30"/>
                      <a:pt x="4" y="30"/>
                      <a:pt x="3" y="30"/>
                    </a:cubicBezTo>
                    <a:cubicBezTo>
                      <a:pt x="2" y="30"/>
                      <a:pt x="2" y="30"/>
                      <a:pt x="1" y="29"/>
                    </a:cubicBezTo>
                    <a:cubicBezTo>
                      <a:pt x="1" y="29"/>
                      <a:pt x="0" y="28"/>
                      <a:pt x="0" y="27"/>
                    </a:cubicBezTo>
                    <a:close/>
                    <a:moveTo>
                      <a:pt x="9" y="3"/>
                    </a:moveTo>
                    <a:cubicBezTo>
                      <a:pt x="9" y="2"/>
                      <a:pt x="9" y="1"/>
                      <a:pt x="9" y="1"/>
                    </a:cubicBezTo>
                    <a:cubicBezTo>
                      <a:pt x="10" y="0"/>
                      <a:pt x="11"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15"/>
                    </a:moveTo>
                    <a:cubicBezTo>
                      <a:pt x="8" y="14"/>
                      <a:pt x="8" y="14"/>
                      <a:pt x="9" y="13"/>
                    </a:cubicBezTo>
                    <a:cubicBezTo>
                      <a:pt x="9" y="13"/>
                      <a:pt x="10" y="13"/>
                      <a:pt x="10" y="13"/>
                    </a:cubicBezTo>
                    <a:cubicBezTo>
                      <a:pt x="11" y="13"/>
                      <a:pt x="12" y="13"/>
                      <a:pt x="12" y="13"/>
                    </a:cubicBezTo>
                    <a:cubicBezTo>
                      <a:pt x="13" y="14"/>
                      <a:pt x="13" y="14"/>
                      <a:pt x="13" y="15"/>
                    </a:cubicBezTo>
                    <a:cubicBezTo>
                      <a:pt x="13" y="16"/>
                      <a:pt x="12" y="16"/>
                      <a:pt x="12" y="17"/>
                    </a:cubicBezTo>
                    <a:cubicBezTo>
                      <a:pt x="11" y="17"/>
                      <a:pt x="11" y="17"/>
                      <a:pt x="10" y="17"/>
                    </a:cubicBezTo>
                    <a:cubicBezTo>
                      <a:pt x="9" y="17"/>
                      <a:pt x="9" y="17"/>
                      <a:pt x="8" y="17"/>
                    </a:cubicBezTo>
                    <a:cubicBezTo>
                      <a:pt x="8" y="16"/>
                      <a:pt x="8" y="16"/>
                      <a:pt x="8" y="15"/>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9" y="5"/>
                      <a:pt x="18" y="5"/>
                      <a:pt x="17" y="5"/>
                    </a:cubicBezTo>
                    <a:cubicBezTo>
                      <a:pt x="17" y="5"/>
                      <a:pt x="16" y="5"/>
                      <a:pt x="16" y="4"/>
                    </a:cubicBezTo>
                    <a:cubicBezTo>
                      <a:pt x="15" y="4"/>
                      <a:pt x="15" y="3"/>
                      <a:pt x="15" y="3"/>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0" y="15"/>
                    </a:moveTo>
                    <a:cubicBezTo>
                      <a:pt x="20" y="14"/>
                      <a:pt x="21" y="14"/>
                      <a:pt x="21" y="13"/>
                    </a:cubicBezTo>
                    <a:cubicBezTo>
                      <a:pt x="22" y="13"/>
                      <a:pt x="22" y="13"/>
                      <a:pt x="23" y="13"/>
                    </a:cubicBezTo>
                    <a:cubicBezTo>
                      <a:pt x="24" y="13"/>
                      <a:pt x="24" y="13"/>
                      <a:pt x="25" y="13"/>
                    </a:cubicBezTo>
                    <a:cubicBezTo>
                      <a:pt x="25" y="14"/>
                      <a:pt x="25" y="14"/>
                      <a:pt x="25" y="15"/>
                    </a:cubicBezTo>
                    <a:cubicBezTo>
                      <a:pt x="25" y="16"/>
                      <a:pt x="25" y="16"/>
                      <a:pt x="24" y="17"/>
                    </a:cubicBezTo>
                    <a:cubicBezTo>
                      <a:pt x="24" y="17"/>
                      <a:pt x="23" y="17"/>
                      <a:pt x="22" y="17"/>
                    </a:cubicBezTo>
                    <a:cubicBezTo>
                      <a:pt x="22" y="17"/>
                      <a:pt x="21" y="17"/>
                      <a:pt x="21" y="17"/>
                    </a:cubicBezTo>
                    <a:cubicBezTo>
                      <a:pt x="20" y="16"/>
                      <a:pt x="20" y="16"/>
                      <a:pt x="20" y="15"/>
                    </a:cubicBezTo>
                    <a:close/>
                    <a:moveTo>
                      <a:pt x="19" y="21"/>
                    </a:moveTo>
                    <a:cubicBezTo>
                      <a:pt x="20" y="21"/>
                      <a:pt x="20" y="20"/>
                      <a:pt x="20" y="20"/>
                    </a:cubicBezTo>
                    <a:cubicBezTo>
                      <a:pt x="21" y="19"/>
                      <a:pt x="21" y="19"/>
                      <a:pt x="22" y="19"/>
                    </a:cubicBezTo>
                    <a:cubicBezTo>
                      <a:pt x="23" y="19"/>
                      <a:pt x="23" y="19"/>
                      <a:pt x="24" y="20"/>
                    </a:cubicBezTo>
                    <a:cubicBezTo>
                      <a:pt x="24" y="20"/>
                      <a:pt x="24" y="21"/>
                      <a:pt x="24" y="21"/>
                    </a:cubicBezTo>
                    <a:cubicBezTo>
                      <a:pt x="24" y="22"/>
                      <a:pt x="24" y="23"/>
                      <a:pt x="24" y="23"/>
                    </a:cubicBezTo>
                    <a:cubicBezTo>
                      <a:pt x="23" y="23"/>
                      <a:pt x="22" y="24"/>
                      <a:pt x="22" y="24"/>
                    </a:cubicBezTo>
                    <a:cubicBezTo>
                      <a:pt x="21" y="24"/>
                      <a:pt x="20" y="23"/>
                      <a:pt x="20" y="23"/>
                    </a:cubicBezTo>
                    <a:cubicBezTo>
                      <a:pt x="20" y="23"/>
                      <a:pt x="19" y="22"/>
                      <a:pt x="19" y="21"/>
                    </a:cubicBezTo>
                    <a:close/>
                    <a:moveTo>
                      <a:pt x="19" y="27"/>
                    </a:moveTo>
                    <a:cubicBezTo>
                      <a:pt x="19" y="27"/>
                      <a:pt x="19" y="26"/>
                      <a:pt x="20" y="26"/>
                    </a:cubicBezTo>
                    <a:cubicBezTo>
                      <a:pt x="20" y="25"/>
                      <a:pt x="21" y="25"/>
                      <a:pt x="22" y="25"/>
                    </a:cubicBezTo>
                    <a:cubicBezTo>
                      <a:pt x="22" y="25"/>
                      <a:pt x="23" y="25"/>
                      <a:pt x="23" y="26"/>
                    </a:cubicBezTo>
                    <a:cubicBezTo>
                      <a:pt x="24" y="26"/>
                      <a:pt x="24" y="27"/>
                      <a:pt x="24" y="27"/>
                    </a:cubicBezTo>
                    <a:cubicBezTo>
                      <a:pt x="24" y="28"/>
                      <a:pt x="24" y="29"/>
                      <a:pt x="23" y="29"/>
                    </a:cubicBezTo>
                    <a:cubicBezTo>
                      <a:pt x="23" y="30"/>
                      <a:pt x="22" y="30"/>
                      <a:pt x="21" y="30"/>
                    </a:cubicBezTo>
                    <a:cubicBezTo>
                      <a:pt x="21" y="30"/>
                      <a:pt x="20" y="30"/>
                      <a:pt x="20" y="29"/>
                    </a:cubicBezTo>
                    <a:cubicBezTo>
                      <a:pt x="19" y="29"/>
                      <a:pt x="19" y="28"/>
                      <a:pt x="19"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4" name="Freeform 398"/>
              <p:cNvSpPr>
                <a:spLocks noEditPoints="1"/>
              </p:cNvSpPr>
              <p:nvPr/>
            </p:nvSpPr>
            <p:spPr bwMode="auto">
              <a:xfrm>
                <a:off x="6369" y="1833"/>
                <a:ext cx="42" cy="42"/>
              </a:xfrm>
              <a:custGeom>
                <a:avLst/>
                <a:gdLst>
                  <a:gd name="T0" fmla="*/ 1 w 30"/>
                  <a:gd name="T1" fmla="*/ 1 h 30"/>
                  <a:gd name="T2" fmla="*/ 5 w 30"/>
                  <a:gd name="T3" fmla="*/ 1 h 30"/>
                  <a:gd name="T4" fmla="*/ 4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3 w 30"/>
                  <a:gd name="T25" fmla="*/ 4 h 30"/>
                  <a:gd name="T26" fmla="*/ 12 w 30"/>
                  <a:gd name="T27" fmla="*/ 9 h 30"/>
                  <a:gd name="T28" fmla="*/ 15 w 30"/>
                  <a:gd name="T29" fmla="*/ 6 h 30"/>
                  <a:gd name="T30" fmla="*/ 17 w 30"/>
                  <a:gd name="T31" fmla="*/ 9 h 30"/>
                  <a:gd name="T32" fmla="*/ 15 w 30"/>
                  <a:gd name="T33" fmla="*/ 11 h 30"/>
                  <a:gd name="T34" fmla="*/ 12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3 w 30"/>
                  <a:gd name="T51" fmla="*/ 24 h 30"/>
                  <a:gd name="T52" fmla="*/ 11 w 30"/>
                  <a:gd name="T53" fmla="*/ 21 h 30"/>
                  <a:gd name="T54" fmla="*/ 12 w 30"/>
                  <a:gd name="T55" fmla="*/ 26 h 30"/>
                  <a:gd name="T56" fmla="*/ 15 w 30"/>
                  <a:gd name="T57" fmla="*/ 26 h 30"/>
                  <a:gd name="T58" fmla="*/ 15 w 30"/>
                  <a:gd name="T59" fmla="*/ 29 h 30"/>
                  <a:gd name="T60" fmla="*/ 11 w 30"/>
                  <a:gd name="T61" fmla="*/ 29 h 30"/>
                  <a:gd name="T62" fmla="*/ 19 w 30"/>
                  <a:gd name="T63" fmla="*/ 3 h 30"/>
                  <a:gd name="T64" fmla="*/ 22 w 30"/>
                  <a:gd name="T65" fmla="*/ 0 h 30"/>
                  <a:gd name="T66" fmla="*/ 24 w 30"/>
                  <a:gd name="T67" fmla="*/ 3 h 30"/>
                  <a:gd name="T68" fmla="*/ 21 w 30"/>
                  <a:gd name="T69" fmla="*/ 5 h 30"/>
                  <a:gd name="T70" fmla="*/ 19 w 30"/>
                  <a:gd name="T71" fmla="*/ 3 h 30"/>
                  <a:gd name="T72" fmla="*/ 26 w 30"/>
                  <a:gd name="T73" fmla="*/ 1 h 30"/>
                  <a:gd name="T74" fmla="*/ 30 w 30"/>
                  <a:gd name="T75" fmla="*/ 1 h 30"/>
                  <a:gd name="T76" fmla="*/ 29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4" y="4"/>
                    </a:cubicBezTo>
                    <a:cubicBezTo>
                      <a:pt x="4" y="5"/>
                      <a:pt x="3" y="5"/>
                      <a:pt x="3" y="5"/>
                    </a:cubicBezTo>
                    <a:cubicBezTo>
                      <a:pt x="2" y="5"/>
                      <a:pt x="1" y="5"/>
                      <a:pt x="1" y="4"/>
                    </a:cubicBezTo>
                    <a:cubicBezTo>
                      <a:pt x="1" y="4"/>
                      <a:pt x="0" y="3"/>
                      <a:pt x="0" y="3"/>
                    </a:cubicBezTo>
                    <a:close/>
                    <a:moveTo>
                      <a:pt x="7" y="3"/>
                    </a:moveTo>
                    <a:cubicBezTo>
                      <a:pt x="7" y="2"/>
                      <a:pt x="7" y="1"/>
                      <a:pt x="7" y="1"/>
                    </a:cubicBezTo>
                    <a:cubicBezTo>
                      <a:pt x="8" y="0"/>
                      <a:pt x="8" y="0"/>
                      <a:pt x="9" y="0"/>
                    </a:cubicBezTo>
                    <a:cubicBezTo>
                      <a:pt x="10" y="0"/>
                      <a:pt x="10" y="0"/>
                      <a:pt x="11" y="1"/>
                    </a:cubicBezTo>
                    <a:cubicBezTo>
                      <a:pt x="11" y="1"/>
                      <a:pt x="12" y="2"/>
                      <a:pt x="12" y="3"/>
                    </a:cubicBezTo>
                    <a:cubicBezTo>
                      <a:pt x="11"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7" y="4"/>
                      <a:pt x="17" y="4"/>
                    </a:cubicBezTo>
                    <a:cubicBezTo>
                      <a:pt x="16" y="5"/>
                      <a:pt x="16" y="5"/>
                      <a:pt x="15" y="5"/>
                    </a:cubicBezTo>
                    <a:cubicBezTo>
                      <a:pt x="14" y="5"/>
                      <a:pt x="14" y="5"/>
                      <a:pt x="13" y="4"/>
                    </a:cubicBezTo>
                    <a:cubicBezTo>
                      <a:pt x="13" y="4"/>
                      <a:pt x="13" y="3"/>
                      <a:pt x="13" y="3"/>
                    </a:cubicBezTo>
                    <a:close/>
                    <a:moveTo>
                      <a:pt x="12" y="9"/>
                    </a:moveTo>
                    <a:cubicBezTo>
                      <a:pt x="12" y="8"/>
                      <a:pt x="13" y="8"/>
                      <a:pt x="13" y="7"/>
                    </a:cubicBezTo>
                    <a:cubicBezTo>
                      <a:pt x="14" y="7"/>
                      <a:pt x="14" y="6"/>
                      <a:pt x="15" y="6"/>
                    </a:cubicBezTo>
                    <a:cubicBezTo>
                      <a:pt x="16" y="6"/>
                      <a:pt x="16" y="7"/>
                      <a:pt x="17" y="7"/>
                    </a:cubicBezTo>
                    <a:cubicBezTo>
                      <a:pt x="17" y="8"/>
                      <a:pt x="17" y="8"/>
                      <a:pt x="17" y="9"/>
                    </a:cubicBezTo>
                    <a:cubicBezTo>
                      <a:pt x="17" y="9"/>
                      <a:pt x="17" y="10"/>
                      <a:pt x="16" y="11"/>
                    </a:cubicBezTo>
                    <a:cubicBezTo>
                      <a:pt x="16" y="11"/>
                      <a:pt x="15" y="11"/>
                      <a:pt x="15" y="11"/>
                    </a:cubicBezTo>
                    <a:cubicBezTo>
                      <a:pt x="14" y="11"/>
                      <a:pt x="13" y="11"/>
                      <a:pt x="13" y="11"/>
                    </a:cubicBezTo>
                    <a:cubicBezTo>
                      <a:pt x="13" y="10"/>
                      <a:pt x="12" y="9"/>
                      <a:pt x="12" y="9"/>
                    </a:cubicBezTo>
                    <a:close/>
                    <a:moveTo>
                      <a:pt x="12" y="15"/>
                    </a:moveTo>
                    <a:cubicBezTo>
                      <a:pt x="12" y="14"/>
                      <a:pt x="12" y="14"/>
                      <a:pt x="13" y="13"/>
                    </a:cubicBezTo>
                    <a:cubicBezTo>
                      <a:pt x="13" y="13"/>
                      <a:pt x="14" y="13"/>
                      <a:pt x="14"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1" y="20"/>
                      <a:pt x="12" y="20"/>
                    </a:cubicBezTo>
                    <a:cubicBezTo>
                      <a:pt x="13" y="19"/>
                      <a:pt x="13" y="19"/>
                      <a:pt x="14" y="19"/>
                    </a:cubicBezTo>
                    <a:cubicBezTo>
                      <a:pt x="14" y="19"/>
                      <a:pt x="15" y="19"/>
                      <a:pt x="15" y="20"/>
                    </a:cubicBezTo>
                    <a:cubicBezTo>
                      <a:pt x="16" y="20"/>
                      <a:pt x="16" y="21"/>
                      <a:pt x="16" y="21"/>
                    </a:cubicBezTo>
                    <a:cubicBezTo>
                      <a:pt x="16" y="22"/>
                      <a:pt x="16" y="23"/>
                      <a:pt x="15" y="23"/>
                    </a:cubicBezTo>
                    <a:cubicBezTo>
                      <a:pt x="15" y="23"/>
                      <a:pt x="14" y="24"/>
                      <a:pt x="13"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5" y="26"/>
                      <a:pt x="16" y="27"/>
                      <a:pt x="16" y="27"/>
                    </a:cubicBezTo>
                    <a:cubicBezTo>
                      <a:pt x="16" y="28"/>
                      <a:pt x="15" y="29"/>
                      <a:pt x="15" y="29"/>
                    </a:cubicBezTo>
                    <a:cubicBezTo>
                      <a:pt x="14" y="30"/>
                      <a:pt x="14" y="30"/>
                      <a:pt x="13" y="30"/>
                    </a:cubicBezTo>
                    <a:cubicBezTo>
                      <a:pt x="12" y="30"/>
                      <a:pt x="12" y="30"/>
                      <a:pt x="11"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1"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8" y="0"/>
                      <a:pt x="29" y="0"/>
                      <a:pt x="30" y="1"/>
                    </a:cubicBezTo>
                    <a:cubicBezTo>
                      <a:pt x="30" y="1"/>
                      <a:pt x="30" y="2"/>
                      <a:pt x="30" y="3"/>
                    </a:cubicBezTo>
                    <a:cubicBezTo>
                      <a:pt x="30" y="3"/>
                      <a:pt x="30" y="4"/>
                      <a:pt x="29" y="4"/>
                    </a:cubicBezTo>
                    <a:cubicBezTo>
                      <a:pt x="29" y="5"/>
                      <a:pt x="28" y="5"/>
                      <a:pt x="28" y="5"/>
                    </a:cubicBezTo>
                    <a:cubicBezTo>
                      <a:pt x="27" y="5"/>
                      <a:pt x="26" y="5"/>
                      <a:pt x="26" y="4"/>
                    </a:cubicBezTo>
                    <a:cubicBezTo>
                      <a:pt x="25"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5" name="Freeform 399"/>
              <p:cNvSpPr>
                <a:spLocks noEditPoints="1"/>
              </p:cNvSpPr>
              <p:nvPr/>
            </p:nvSpPr>
            <p:spPr bwMode="auto">
              <a:xfrm>
                <a:off x="6414" y="1833"/>
                <a:ext cx="28" cy="42"/>
              </a:xfrm>
              <a:custGeom>
                <a:avLst/>
                <a:gdLst>
                  <a:gd name="T0" fmla="*/ 3 w 20"/>
                  <a:gd name="T1" fmla="*/ 1 h 30"/>
                  <a:gd name="T2" fmla="*/ 7 w 20"/>
                  <a:gd name="T3" fmla="*/ 1 h 30"/>
                  <a:gd name="T4" fmla="*/ 7 w 20"/>
                  <a:gd name="T5" fmla="*/ 4 h 30"/>
                  <a:gd name="T6" fmla="*/ 3 w 20"/>
                  <a:gd name="T7" fmla="*/ 4 h 30"/>
                  <a:gd name="T8" fmla="*/ 2 w 20"/>
                  <a:gd name="T9" fmla="*/ 3 h 30"/>
                  <a:gd name="T10" fmla="*/ 5 w 20"/>
                  <a:gd name="T11" fmla="*/ 0 h 30"/>
                  <a:gd name="T12" fmla="*/ 7 w 20"/>
                  <a:gd name="T13" fmla="*/ 3 h 30"/>
                  <a:gd name="T14" fmla="*/ 5 w 20"/>
                  <a:gd name="T15" fmla="*/ 5 h 30"/>
                  <a:gd name="T16" fmla="*/ 2 w 20"/>
                  <a:gd name="T17" fmla="*/ 3 h 30"/>
                  <a:gd name="T18" fmla="*/ 1 w 20"/>
                  <a:gd name="T19" fmla="*/ 26 h 30"/>
                  <a:gd name="T20" fmla="*/ 5 w 20"/>
                  <a:gd name="T21" fmla="*/ 26 h 30"/>
                  <a:gd name="T22" fmla="*/ 4 w 20"/>
                  <a:gd name="T23" fmla="*/ 29 h 30"/>
                  <a:gd name="T24" fmla="*/ 1 w 20"/>
                  <a:gd name="T25" fmla="*/ 29 h 30"/>
                  <a:gd name="T26" fmla="*/ 0 w 20"/>
                  <a:gd name="T27" fmla="*/ 27 h 30"/>
                  <a:gd name="T28" fmla="*/ 3 w 20"/>
                  <a:gd name="T29" fmla="*/ 25 h 30"/>
                  <a:gd name="T30" fmla="*/ 5 w 20"/>
                  <a:gd name="T31" fmla="*/ 27 h 30"/>
                  <a:gd name="T32" fmla="*/ 3 w 20"/>
                  <a:gd name="T33" fmla="*/ 30 h 30"/>
                  <a:gd name="T34" fmla="*/ 0 w 20"/>
                  <a:gd name="T35" fmla="*/ 27 h 30"/>
                  <a:gd name="T36" fmla="*/ 9 w 20"/>
                  <a:gd name="T37" fmla="*/ 1 h 30"/>
                  <a:gd name="T38" fmla="*/ 13 w 20"/>
                  <a:gd name="T39" fmla="*/ 1 h 30"/>
                  <a:gd name="T40" fmla="*/ 13 w 20"/>
                  <a:gd name="T41" fmla="*/ 4 h 30"/>
                  <a:gd name="T42" fmla="*/ 9 w 20"/>
                  <a:gd name="T43" fmla="*/ 4 h 30"/>
                  <a:gd name="T44" fmla="*/ 8 w 20"/>
                  <a:gd name="T45" fmla="*/ 9 h 30"/>
                  <a:gd name="T46" fmla="*/ 11 w 20"/>
                  <a:gd name="T47" fmla="*/ 6 h 30"/>
                  <a:gd name="T48" fmla="*/ 13 w 20"/>
                  <a:gd name="T49" fmla="*/ 9 h 30"/>
                  <a:gd name="T50" fmla="*/ 10 w 20"/>
                  <a:gd name="T51" fmla="*/ 11 h 30"/>
                  <a:gd name="T52" fmla="*/ 8 w 20"/>
                  <a:gd name="T53" fmla="*/ 9 h 30"/>
                  <a:gd name="T54" fmla="*/ 8 w 20"/>
                  <a:gd name="T55" fmla="*/ 13 h 30"/>
                  <a:gd name="T56" fmla="*/ 12 w 20"/>
                  <a:gd name="T57" fmla="*/ 13 h 30"/>
                  <a:gd name="T58" fmla="*/ 12 w 20"/>
                  <a:gd name="T59" fmla="*/ 17 h 30"/>
                  <a:gd name="T60" fmla="*/ 8 w 20"/>
                  <a:gd name="T61" fmla="*/ 17 h 30"/>
                  <a:gd name="T62" fmla="*/ 7 w 20"/>
                  <a:gd name="T63" fmla="*/ 21 h 30"/>
                  <a:gd name="T64" fmla="*/ 10 w 20"/>
                  <a:gd name="T65" fmla="*/ 19 h 30"/>
                  <a:gd name="T66" fmla="*/ 12 w 20"/>
                  <a:gd name="T67" fmla="*/ 21 h 30"/>
                  <a:gd name="T68" fmla="*/ 9 w 20"/>
                  <a:gd name="T69" fmla="*/ 24 h 30"/>
                  <a:gd name="T70" fmla="*/ 7 w 20"/>
                  <a:gd name="T71" fmla="*/ 21 h 30"/>
                  <a:gd name="T72" fmla="*/ 7 w 20"/>
                  <a:gd name="T73" fmla="*/ 26 h 30"/>
                  <a:gd name="T74" fmla="*/ 11 w 20"/>
                  <a:gd name="T75" fmla="*/ 26 h 30"/>
                  <a:gd name="T76" fmla="*/ 11 w 20"/>
                  <a:gd name="T77" fmla="*/ 29 h 30"/>
                  <a:gd name="T78" fmla="*/ 7 w 20"/>
                  <a:gd name="T79" fmla="*/ 29 h 30"/>
                  <a:gd name="T80" fmla="*/ 15 w 20"/>
                  <a:gd name="T81" fmla="*/ 3 h 30"/>
                  <a:gd name="T82" fmla="*/ 17 w 20"/>
                  <a:gd name="T83" fmla="*/ 0 h 30"/>
                  <a:gd name="T84" fmla="*/ 20 w 20"/>
                  <a:gd name="T85" fmla="*/ 3 h 30"/>
                  <a:gd name="T86" fmla="*/ 17 w 20"/>
                  <a:gd name="T87" fmla="*/ 5 h 30"/>
                  <a:gd name="T88" fmla="*/ 15 w 20"/>
                  <a:gd name="T89" fmla="*/ 3 h 30"/>
                  <a:gd name="T90" fmla="*/ 14 w 20"/>
                  <a:gd name="T91" fmla="*/ 26 h 30"/>
                  <a:gd name="T92" fmla="*/ 17 w 20"/>
                  <a:gd name="T93" fmla="*/ 26 h 30"/>
                  <a:gd name="T94" fmla="*/ 17 w 20"/>
                  <a:gd name="T95" fmla="*/ 29 h 30"/>
                  <a:gd name="T96" fmla="*/ 13 w 20"/>
                  <a:gd name="T9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9" y="3"/>
                    </a:moveTo>
                    <a:cubicBezTo>
                      <a:pt x="9" y="2"/>
                      <a:pt x="9" y="1"/>
                      <a:pt x="9" y="1"/>
                    </a:cubicBezTo>
                    <a:cubicBezTo>
                      <a:pt x="10" y="0"/>
                      <a:pt x="10"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8" y="15"/>
                    </a:moveTo>
                    <a:cubicBezTo>
                      <a:pt x="8" y="14"/>
                      <a:pt x="8" y="14"/>
                      <a:pt x="8" y="13"/>
                    </a:cubicBezTo>
                    <a:cubicBezTo>
                      <a:pt x="9" y="13"/>
                      <a:pt x="10" y="13"/>
                      <a:pt x="10" y="13"/>
                    </a:cubicBezTo>
                    <a:cubicBezTo>
                      <a:pt x="11" y="13"/>
                      <a:pt x="12" y="13"/>
                      <a:pt x="12" y="13"/>
                    </a:cubicBezTo>
                    <a:cubicBezTo>
                      <a:pt x="12" y="14"/>
                      <a:pt x="13" y="14"/>
                      <a:pt x="13" y="15"/>
                    </a:cubicBezTo>
                    <a:cubicBezTo>
                      <a:pt x="12" y="16"/>
                      <a:pt x="12" y="16"/>
                      <a:pt x="12" y="17"/>
                    </a:cubicBezTo>
                    <a:cubicBezTo>
                      <a:pt x="11" y="17"/>
                      <a:pt x="10" y="17"/>
                      <a:pt x="10" y="17"/>
                    </a:cubicBezTo>
                    <a:cubicBezTo>
                      <a:pt x="9" y="17"/>
                      <a:pt x="9" y="17"/>
                      <a:pt x="8" y="17"/>
                    </a:cubicBezTo>
                    <a:cubicBezTo>
                      <a:pt x="8" y="16"/>
                      <a:pt x="7" y="16"/>
                      <a:pt x="8" y="15"/>
                    </a:cubicBezTo>
                    <a:close/>
                    <a:moveTo>
                      <a:pt x="7" y="21"/>
                    </a:moveTo>
                    <a:cubicBezTo>
                      <a:pt x="7" y="21"/>
                      <a:pt x="7" y="20"/>
                      <a:pt x="8" y="20"/>
                    </a:cubicBezTo>
                    <a:cubicBezTo>
                      <a:pt x="8" y="19"/>
                      <a:pt x="9" y="19"/>
                      <a:pt x="10" y="19"/>
                    </a:cubicBezTo>
                    <a:cubicBezTo>
                      <a:pt x="10" y="19"/>
                      <a:pt x="11" y="19"/>
                      <a:pt x="11" y="20"/>
                    </a:cubicBezTo>
                    <a:cubicBezTo>
                      <a:pt x="12" y="20"/>
                      <a:pt x="12" y="21"/>
                      <a:pt x="12" y="21"/>
                    </a:cubicBezTo>
                    <a:cubicBezTo>
                      <a:pt x="12" y="22"/>
                      <a:pt x="12" y="23"/>
                      <a:pt x="11" y="23"/>
                    </a:cubicBezTo>
                    <a:cubicBezTo>
                      <a:pt x="10" y="23"/>
                      <a:pt x="10" y="24"/>
                      <a:pt x="9" y="24"/>
                    </a:cubicBezTo>
                    <a:cubicBezTo>
                      <a:pt x="9" y="24"/>
                      <a:pt x="8" y="23"/>
                      <a:pt x="8" y="23"/>
                    </a:cubicBezTo>
                    <a:cubicBezTo>
                      <a:pt x="7" y="23"/>
                      <a:pt x="7" y="22"/>
                      <a:pt x="7" y="21"/>
                    </a:cubicBezTo>
                    <a:close/>
                    <a:moveTo>
                      <a:pt x="7" y="27"/>
                    </a:moveTo>
                    <a:cubicBezTo>
                      <a:pt x="7" y="27"/>
                      <a:pt x="7" y="26"/>
                      <a:pt x="7" y="26"/>
                    </a:cubicBezTo>
                    <a:cubicBezTo>
                      <a:pt x="8" y="25"/>
                      <a:pt x="8" y="25"/>
                      <a:pt x="9" y="25"/>
                    </a:cubicBezTo>
                    <a:cubicBezTo>
                      <a:pt x="10" y="25"/>
                      <a:pt x="10" y="25"/>
                      <a:pt x="11" y="26"/>
                    </a:cubicBezTo>
                    <a:cubicBezTo>
                      <a:pt x="11" y="26"/>
                      <a:pt x="11" y="27"/>
                      <a:pt x="11" y="27"/>
                    </a:cubicBezTo>
                    <a:cubicBezTo>
                      <a:pt x="11" y="28"/>
                      <a:pt x="11" y="29"/>
                      <a:pt x="11" y="29"/>
                    </a:cubicBezTo>
                    <a:cubicBezTo>
                      <a:pt x="10" y="30"/>
                      <a:pt x="10" y="30"/>
                      <a:pt x="9" y="30"/>
                    </a:cubicBezTo>
                    <a:cubicBezTo>
                      <a:pt x="8" y="30"/>
                      <a:pt x="8" y="30"/>
                      <a:pt x="7" y="29"/>
                    </a:cubicBezTo>
                    <a:cubicBezTo>
                      <a:pt x="7" y="29"/>
                      <a:pt x="6" y="28"/>
                      <a:pt x="7" y="27"/>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8" y="5"/>
                      <a:pt x="18" y="5"/>
                      <a:pt x="17" y="5"/>
                    </a:cubicBezTo>
                    <a:cubicBezTo>
                      <a:pt x="17" y="5"/>
                      <a:pt x="16" y="5"/>
                      <a:pt x="16" y="4"/>
                    </a:cubicBezTo>
                    <a:cubicBezTo>
                      <a:pt x="15" y="4"/>
                      <a:pt x="15" y="3"/>
                      <a:pt x="15" y="3"/>
                    </a:cubicBezTo>
                    <a:close/>
                    <a:moveTo>
                      <a:pt x="13" y="27"/>
                    </a:moveTo>
                    <a:cubicBezTo>
                      <a:pt x="13" y="27"/>
                      <a:pt x="13" y="26"/>
                      <a:pt x="14" y="26"/>
                    </a:cubicBezTo>
                    <a:cubicBezTo>
                      <a:pt x="14" y="25"/>
                      <a:pt x="15" y="25"/>
                      <a:pt x="15" y="25"/>
                    </a:cubicBezTo>
                    <a:cubicBezTo>
                      <a:pt x="16" y="25"/>
                      <a:pt x="17" y="25"/>
                      <a:pt x="17" y="26"/>
                    </a:cubicBezTo>
                    <a:cubicBezTo>
                      <a:pt x="18" y="26"/>
                      <a:pt x="18" y="27"/>
                      <a:pt x="18" y="27"/>
                    </a:cubicBezTo>
                    <a:cubicBezTo>
                      <a:pt x="18" y="28"/>
                      <a:pt x="17" y="29"/>
                      <a:pt x="17" y="29"/>
                    </a:cubicBezTo>
                    <a:cubicBezTo>
                      <a:pt x="16" y="30"/>
                      <a:pt x="16" y="30"/>
                      <a:pt x="15" y="30"/>
                    </a:cubicBezTo>
                    <a:cubicBezTo>
                      <a:pt x="15" y="30"/>
                      <a:pt x="14" y="30"/>
                      <a:pt x="13" y="29"/>
                    </a:cubicBezTo>
                    <a:cubicBezTo>
                      <a:pt x="13" y="29"/>
                      <a:pt x="13" y="28"/>
                      <a:pt x="13"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6" name="Freeform 400"/>
              <p:cNvSpPr>
                <a:spLocks noEditPoints="1"/>
              </p:cNvSpPr>
              <p:nvPr/>
            </p:nvSpPr>
            <p:spPr bwMode="auto">
              <a:xfrm>
                <a:off x="6445" y="1833"/>
                <a:ext cx="35" cy="42"/>
              </a:xfrm>
              <a:custGeom>
                <a:avLst/>
                <a:gdLst>
                  <a:gd name="T0" fmla="*/ 2 w 25"/>
                  <a:gd name="T1" fmla="*/ 7 h 30"/>
                  <a:gd name="T2" fmla="*/ 6 w 25"/>
                  <a:gd name="T3" fmla="*/ 7 h 30"/>
                  <a:gd name="T4" fmla="*/ 6 w 25"/>
                  <a:gd name="T5" fmla="*/ 11 h 30"/>
                  <a:gd name="T6" fmla="*/ 2 w 25"/>
                  <a:gd name="T7" fmla="*/ 11 h 30"/>
                  <a:gd name="T8" fmla="*/ 1 w 25"/>
                  <a:gd name="T9" fmla="*/ 15 h 30"/>
                  <a:gd name="T10" fmla="*/ 4 w 25"/>
                  <a:gd name="T11" fmla="*/ 13 h 30"/>
                  <a:gd name="T12" fmla="*/ 6 w 25"/>
                  <a:gd name="T13" fmla="*/ 15 h 30"/>
                  <a:gd name="T14" fmla="*/ 3 w 25"/>
                  <a:gd name="T15" fmla="*/ 17 h 30"/>
                  <a:gd name="T16" fmla="*/ 1 w 25"/>
                  <a:gd name="T17" fmla="*/ 15 h 30"/>
                  <a:gd name="T18" fmla="*/ 1 w 25"/>
                  <a:gd name="T19" fmla="*/ 20 h 30"/>
                  <a:gd name="T20" fmla="*/ 5 w 25"/>
                  <a:gd name="T21" fmla="*/ 20 h 30"/>
                  <a:gd name="T22" fmla="*/ 4 w 25"/>
                  <a:gd name="T23" fmla="*/ 23 h 30"/>
                  <a:gd name="T24" fmla="*/ 1 w 25"/>
                  <a:gd name="T25" fmla="*/ 23 h 30"/>
                  <a:gd name="T26" fmla="*/ 8 w 25"/>
                  <a:gd name="T27" fmla="*/ 3 h 30"/>
                  <a:gd name="T28" fmla="*/ 11 w 25"/>
                  <a:gd name="T29" fmla="*/ 0 h 30"/>
                  <a:gd name="T30" fmla="*/ 13 w 25"/>
                  <a:gd name="T31" fmla="*/ 3 h 30"/>
                  <a:gd name="T32" fmla="*/ 11 w 25"/>
                  <a:gd name="T33" fmla="*/ 5 h 30"/>
                  <a:gd name="T34" fmla="*/ 8 w 25"/>
                  <a:gd name="T35" fmla="*/ 3 h 30"/>
                  <a:gd name="T36" fmla="*/ 7 w 25"/>
                  <a:gd name="T37" fmla="*/ 26 h 30"/>
                  <a:gd name="T38" fmla="*/ 10 w 25"/>
                  <a:gd name="T39" fmla="*/ 26 h 30"/>
                  <a:gd name="T40" fmla="*/ 10 w 25"/>
                  <a:gd name="T41" fmla="*/ 29 h 30"/>
                  <a:gd name="T42" fmla="*/ 7 w 25"/>
                  <a:gd name="T43" fmla="*/ 29 h 30"/>
                  <a:gd name="T44" fmla="*/ 14 w 25"/>
                  <a:gd name="T45" fmla="*/ 3 h 30"/>
                  <a:gd name="T46" fmla="*/ 17 w 25"/>
                  <a:gd name="T47" fmla="*/ 0 h 30"/>
                  <a:gd name="T48" fmla="*/ 19 w 25"/>
                  <a:gd name="T49" fmla="*/ 3 h 30"/>
                  <a:gd name="T50" fmla="*/ 17 w 25"/>
                  <a:gd name="T51" fmla="*/ 5 h 30"/>
                  <a:gd name="T52" fmla="*/ 14 w 25"/>
                  <a:gd name="T53" fmla="*/ 3 h 30"/>
                  <a:gd name="T54" fmla="*/ 13 w 25"/>
                  <a:gd name="T55" fmla="*/ 26 h 30"/>
                  <a:gd name="T56" fmla="*/ 17 w 25"/>
                  <a:gd name="T57" fmla="*/ 26 h 30"/>
                  <a:gd name="T58" fmla="*/ 17 w 25"/>
                  <a:gd name="T59" fmla="*/ 29 h 30"/>
                  <a:gd name="T60" fmla="*/ 13 w 25"/>
                  <a:gd name="T61" fmla="*/ 29 h 30"/>
                  <a:gd name="T62" fmla="*/ 20 w 25"/>
                  <a:gd name="T63" fmla="*/ 9 h 30"/>
                  <a:gd name="T64" fmla="*/ 23 w 25"/>
                  <a:gd name="T65" fmla="*/ 6 h 30"/>
                  <a:gd name="T66" fmla="*/ 25 w 25"/>
                  <a:gd name="T67" fmla="*/ 9 h 30"/>
                  <a:gd name="T68" fmla="*/ 23 w 25"/>
                  <a:gd name="T69" fmla="*/ 11 h 30"/>
                  <a:gd name="T70" fmla="*/ 20 w 25"/>
                  <a:gd name="T71" fmla="*/ 9 h 30"/>
                  <a:gd name="T72" fmla="*/ 21 w 25"/>
                  <a:gd name="T73" fmla="*/ 13 h 30"/>
                  <a:gd name="T74" fmla="*/ 24 w 25"/>
                  <a:gd name="T75" fmla="*/ 13 h 30"/>
                  <a:gd name="T76" fmla="*/ 24 w 25"/>
                  <a:gd name="T77" fmla="*/ 17 h 30"/>
                  <a:gd name="T78" fmla="*/ 20 w 25"/>
                  <a:gd name="T79" fmla="*/ 17 h 30"/>
                  <a:gd name="T80" fmla="*/ 19 w 25"/>
                  <a:gd name="T81" fmla="*/ 21 h 30"/>
                  <a:gd name="T82" fmla="*/ 22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9"/>
                    </a:moveTo>
                    <a:cubicBezTo>
                      <a:pt x="2" y="8"/>
                      <a:pt x="2" y="8"/>
                      <a:pt x="2" y="7"/>
                    </a:cubicBezTo>
                    <a:cubicBezTo>
                      <a:pt x="3" y="7"/>
                      <a:pt x="4" y="6"/>
                      <a:pt x="4" y="6"/>
                    </a:cubicBezTo>
                    <a:cubicBezTo>
                      <a:pt x="5" y="6"/>
                      <a:pt x="6" y="7"/>
                      <a:pt x="6" y="7"/>
                    </a:cubicBezTo>
                    <a:cubicBezTo>
                      <a:pt x="6" y="8"/>
                      <a:pt x="7" y="8"/>
                      <a:pt x="7" y="9"/>
                    </a:cubicBezTo>
                    <a:cubicBezTo>
                      <a:pt x="6" y="9"/>
                      <a:pt x="6" y="10"/>
                      <a:pt x="6" y="11"/>
                    </a:cubicBezTo>
                    <a:cubicBezTo>
                      <a:pt x="5" y="11"/>
                      <a:pt x="5" y="11"/>
                      <a:pt x="4" y="11"/>
                    </a:cubicBezTo>
                    <a:cubicBezTo>
                      <a:pt x="3" y="11"/>
                      <a:pt x="3" y="11"/>
                      <a:pt x="2" y="11"/>
                    </a:cubicBezTo>
                    <a:cubicBezTo>
                      <a:pt x="2" y="10"/>
                      <a:pt x="2" y="9"/>
                      <a:pt x="2"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6" y="16"/>
                      <a:pt x="5" y="17"/>
                    </a:cubicBezTo>
                    <a:cubicBezTo>
                      <a:pt x="4" y="17"/>
                      <a:pt x="4" y="17"/>
                      <a:pt x="3" y="17"/>
                    </a:cubicBezTo>
                    <a:cubicBezTo>
                      <a:pt x="2" y="17"/>
                      <a:pt x="2" y="17"/>
                      <a:pt x="2"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3" y="24"/>
                    </a:cubicBezTo>
                    <a:cubicBezTo>
                      <a:pt x="2" y="24"/>
                      <a:pt x="1" y="23"/>
                      <a:pt x="1" y="23"/>
                    </a:cubicBezTo>
                    <a:cubicBezTo>
                      <a:pt x="0" y="23"/>
                      <a:pt x="0" y="22"/>
                      <a:pt x="0" y="21"/>
                    </a:cubicBezTo>
                    <a:close/>
                    <a:moveTo>
                      <a:pt x="8" y="3"/>
                    </a:moveTo>
                    <a:cubicBezTo>
                      <a:pt x="8" y="2"/>
                      <a:pt x="9" y="1"/>
                      <a:pt x="9" y="1"/>
                    </a:cubicBezTo>
                    <a:cubicBezTo>
                      <a:pt x="10" y="0"/>
                      <a:pt x="10" y="0"/>
                      <a:pt x="11" y="0"/>
                    </a:cubicBezTo>
                    <a:cubicBezTo>
                      <a:pt x="11" y="0"/>
                      <a:pt x="12" y="0"/>
                      <a:pt x="13" y="1"/>
                    </a:cubicBezTo>
                    <a:cubicBezTo>
                      <a:pt x="13" y="1"/>
                      <a:pt x="13" y="2"/>
                      <a:pt x="13" y="3"/>
                    </a:cubicBezTo>
                    <a:cubicBezTo>
                      <a:pt x="13" y="3"/>
                      <a:pt x="13" y="4"/>
                      <a:pt x="12" y="4"/>
                    </a:cubicBezTo>
                    <a:cubicBezTo>
                      <a:pt x="12" y="5"/>
                      <a:pt x="11" y="5"/>
                      <a:pt x="11" y="5"/>
                    </a:cubicBezTo>
                    <a:cubicBezTo>
                      <a:pt x="10" y="5"/>
                      <a:pt x="9" y="5"/>
                      <a:pt x="9" y="4"/>
                    </a:cubicBezTo>
                    <a:cubicBezTo>
                      <a:pt x="8" y="4"/>
                      <a:pt x="8" y="3"/>
                      <a:pt x="8" y="3"/>
                    </a:cubicBezTo>
                    <a:close/>
                    <a:moveTo>
                      <a:pt x="6" y="27"/>
                    </a:moveTo>
                    <a:cubicBezTo>
                      <a:pt x="6" y="27"/>
                      <a:pt x="6" y="26"/>
                      <a:pt x="7" y="26"/>
                    </a:cubicBezTo>
                    <a:cubicBezTo>
                      <a:pt x="7" y="25"/>
                      <a:pt x="8" y="25"/>
                      <a:pt x="9" y="25"/>
                    </a:cubicBezTo>
                    <a:cubicBezTo>
                      <a:pt x="9" y="25"/>
                      <a:pt x="10" y="25"/>
                      <a:pt x="10" y="26"/>
                    </a:cubicBezTo>
                    <a:cubicBezTo>
                      <a:pt x="11" y="26"/>
                      <a:pt x="11" y="27"/>
                      <a:pt x="11" y="27"/>
                    </a:cubicBezTo>
                    <a:cubicBezTo>
                      <a:pt x="11" y="28"/>
                      <a:pt x="11" y="29"/>
                      <a:pt x="10" y="29"/>
                    </a:cubicBezTo>
                    <a:cubicBezTo>
                      <a:pt x="10" y="30"/>
                      <a:pt x="9" y="30"/>
                      <a:pt x="9" y="30"/>
                    </a:cubicBezTo>
                    <a:cubicBezTo>
                      <a:pt x="8" y="30"/>
                      <a:pt x="7" y="30"/>
                      <a:pt x="7" y="29"/>
                    </a:cubicBezTo>
                    <a:cubicBezTo>
                      <a:pt x="6" y="29"/>
                      <a:pt x="6" y="28"/>
                      <a:pt x="6" y="27"/>
                    </a:cubicBezTo>
                    <a:close/>
                    <a:moveTo>
                      <a:pt x="14" y="3"/>
                    </a:moveTo>
                    <a:cubicBezTo>
                      <a:pt x="15" y="2"/>
                      <a:pt x="15" y="1"/>
                      <a:pt x="15" y="1"/>
                    </a:cubicBezTo>
                    <a:cubicBezTo>
                      <a:pt x="16" y="0"/>
                      <a:pt x="16" y="0"/>
                      <a:pt x="17" y="0"/>
                    </a:cubicBezTo>
                    <a:cubicBezTo>
                      <a:pt x="18" y="0"/>
                      <a:pt x="18" y="0"/>
                      <a:pt x="19" y="1"/>
                    </a:cubicBezTo>
                    <a:cubicBezTo>
                      <a:pt x="19" y="1"/>
                      <a:pt x="19" y="2"/>
                      <a:pt x="19" y="3"/>
                    </a:cubicBezTo>
                    <a:cubicBezTo>
                      <a:pt x="19" y="3"/>
                      <a:pt x="19" y="4"/>
                      <a:pt x="19" y="4"/>
                    </a:cubicBezTo>
                    <a:cubicBezTo>
                      <a:pt x="18" y="5"/>
                      <a:pt x="18" y="5"/>
                      <a:pt x="17" y="5"/>
                    </a:cubicBezTo>
                    <a:cubicBezTo>
                      <a:pt x="16" y="5"/>
                      <a:pt x="16" y="5"/>
                      <a:pt x="15" y="4"/>
                    </a:cubicBezTo>
                    <a:cubicBezTo>
                      <a:pt x="15" y="4"/>
                      <a:pt x="14" y="3"/>
                      <a:pt x="14" y="3"/>
                    </a:cubicBezTo>
                    <a:close/>
                    <a:moveTo>
                      <a:pt x="12" y="27"/>
                    </a:moveTo>
                    <a:cubicBezTo>
                      <a:pt x="12" y="27"/>
                      <a:pt x="13" y="26"/>
                      <a:pt x="13" y="26"/>
                    </a:cubicBezTo>
                    <a:cubicBezTo>
                      <a:pt x="14" y="25"/>
                      <a:pt x="14" y="25"/>
                      <a:pt x="15" y="25"/>
                    </a:cubicBezTo>
                    <a:cubicBezTo>
                      <a:pt x="16" y="25"/>
                      <a:pt x="16" y="25"/>
                      <a:pt x="17" y="26"/>
                    </a:cubicBezTo>
                    <a:cubicBezTo>
                      <a:pt x="17" y="26"/>
                      <a:pt x="17" y="27"/>
                      <a:pt x="17" y="27"/>
                    </a:cubicBezTo>
                    <a:cubicBezTo>
                      <a:pt x="17" y="28"/>
                      <a:pt x="17" y="29"/>
                      <a:pt x="17" y="29"/>
                    </a:cubicBezTo>
                    <a:cubicBezTo>
                      <a:pt x="16" y="30"/>
                      <a:pt x="15" y="30"/>
                      <a:pt x="15" y="30"/>
                    </a:cubicBezTo>
                    <a:cubicBezTo>
                      <a:pt x="14" y="30"/>
                      <a:pt x="14" y="30"/>
                      <a:pt x="13" y="29"/>
                    </a:cubicBezTo>
                    <a:cubicBezTo>
                      <a:pt x="13" y="29"/>
                      <a:pt x="12" y="28"/>
                      <a:pt x="12" y="27"/>
                    </a:cubicBezTo>
                    <a:close/>
                    <a:moveTo>
                      <a:pt x="20" y="9"/>
                    </a:moveTo>
                    <a:cubicBezTo>
                      <a:pt x="20" y="8"/>
                      <a:pt x="21" y="8"/>
                      <a:pt x="21" y="7"/>
                    </a:cubicBezTo>
                    <a:cubicBezTo>
                      <a:pt x="22" y="7"/>
                      <a:pt x="22" y="6"/>
                      <a:pt x="23" y="6"/>
                    </a:cubicBezTo>
                    <a:cubicBezTo>
                      <a:pt x="24" y="6"/>
                      <a:pt x="24" y="7"/>
                      <a:pt x="25" y="7"/>
                    </a:cubicBezTo>
                    <a:cubicBezTo>
                      <a:pt x="25" y="8"/>
                      <a:pt x="25" y="8"/>
                      <a:pt x="25" y="9"/>
                    </a:cubicBezTo>
                    <a:cubicBezTo>
                      <a:pt x="25" y="9"/>
                      <a:pt x="25" y="10"/>
                      <a:pt x="24" y="11"/>
                    </a:cubicBezTo>
                    <a:cubicBezTo>
                      <a:pt x="24" y="11"/>
                      <a:pt x="23" y="11"/>
                      <a:pt x="23" y="11"/>
                    </a:cubicBezTo>
                    <a:cubicBezTo>
                      <a:pt x="22" y="11"/>
                      <a:pt x="21" y="11"/>
                      <a:pt x="21" y="11"/>
                    </a:cubicBezTo>
                    <a:cubicBezTo>
                      <a:pt x="20" y="10"/>
                      <a:pt x="20" y="9"/>
                      <a:pt x="20" y="9"/>
                    </a:cubicBezTo>
                    <a:close/>
                    <a:moveTo>
                      <a:pt x="20" y="15"/>
                    </a:moveTo>
                    <a:cubicBezTo>
                      <a:pt x="20" y="14"/>
                      <a:pt x="20" y="14"/>
                      <a:pt x="21" y="13"/>
                    </a:cubicBezTo>
                    <a:cubicBezTo>
                      <a:pt x="21" y="13"/>
                      <a:pt x="22" y="13"/>
                      <a:pt x="22" y="13"/>
                    </a:cubicBezTo>
                    <a:cubicBezTo>
                      <a:pt x="23" y="13"/>
                      <a:pt x="24" y="13"/>
                      <a:pt x="24" y="13"/>
                    </a:cubicBezTo>
                    <a:cubicBezTo>
                      <a:pt x="24" y="14"/>
                      <a:pt x="25" y="14"/>
                      <a:pt x="25" y="15"/>
                    </a:cubicBezTo>
                    <a:cubicBezTo>
                      <a:pt x="25" y="16"/>
                      <a:pt x="24" y="16"/>
                      <a:pt x="24" y="17"/>
                    </a:cubicBezTo>
                    <a:cubicBezTo>
                      <a:pt x="23" y="17"/>
                      <a:pt x="23" y="17"/>
                      <a:pt x="22" y="17"/>
                    </a:cubicBezTo>
                    <a:cubicBezTo>
                      <a:pt x="21" y="17"/>
                      <a:pt x="21" y="17"/>
                      <a:pt x="20" y="17"/>
                    </a:cubicBezTo>
                    <a:cubicBezTo>
                      <a:pt x="20" y="16"/>
                      <a:pt x="20" y="16"/>
                      <a:pt x="20"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4" y="23"/>
                      <a:pt x="23" y="23"/>
                    </a:cubicBezTo>
                    <a:cubicBezTo>
                      <a:pt x="23" y="23"/>
                      <a:pt x="22" y="24"/>
                      <a:pt x="21" y="24"/>
                    </a:cubicBezTo>
                    <a:cubicBezTo>
                      <a:pt x="21" y="24"/>
                      <a:pt x="20" y="23"/>
                      <a:pt x="20"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7" name="Freeform 401"/>
              <p:cNvSpPr>
                <a:spLocks noEditPoints="1"/>
              </p:cNvSpPr>
              <p:nvPr/>
            </p:nvSpPr>
            <p:spPr bwMode="auto">
              <a:xfrm>
                <a:off x="6484" y="1833"/>
                <a:ext cx="45" cy="42"/>
              </a:xfrm>
              <a:custGeom>
                <a:avLst/>
                <a:gdLst>
                  <a:gd name="T0" fmla="*/ 3 w 32"/>
                  <a:gd name="T1" fmla="*/ 1 h 30"/>
                  <a:gd name="T2" fmla="*/ 6 w 32"/>
                  <a:gd name="T3" fmla="*/ 1 h 30"/>
                  <a:gd name="T4" fmla="*/ 6 w 32"/>
                  <a:gd name="T5" fmla="*/ 4 h 30"/>
                  <a:gd name="T6" fmla="*/ 3 w 32"/>
                  <a:gd name="T7" fmla="*/ 4 h 30"/>
                  <a:gd name="T8" fmla="*/ 1 w 32"/>
                  <a:gd name="T9" fmla="*/ 9 h 30"/>
                  <a:gd name="T10" fmla="*/ 4 w 32"/>
                  <a:gd name="T11" fmla="*/ 6 h 30"/>
                  <a:gd name="T12" fmla="*/ 6 w 32"/>
                  <a:gd name="T13" fmla="*/ 9 h 30"/>
                  <a:gd name="T14" fmla="*/ 4 w 32"/>
                  <a:gd name="T15" fmla="*/ 11 h 30"/>
                  <a:gd name="T16" fmla="*/ 1 w 32"/>
                  <a:gd name="T17" fmla="*/ 9 h 30"/>
                  <a:gd name="T18" fmla="*/ 2 w 32"/>
                  <a:gd name="T19" fmla="*/ 13 h 30"/>
                  <a:gd name="T20" fmla="*/ 5 w 32"/>
                  <a:gd name="T21" fmla="*/ 13 h 30"/>
                  <a:gd name="T22" fmla="*/ 5 w 32"/>
                  <a:gd name="T23" fmla="*/ 17 h 30"/>
                  <a:gd name="T24" fmla="*/ 1 w 32"/>
                  <a:gd name="T25" fmla="*/ 17 h 30"/>
                  <a:gd name="T26" fmla="*/ 0 w 32"/>
                  <a:gd name="T27" fmla="*/ 21 h 30"/>
                  <a:gd name="T28" fmla="*/ 3 w 32"/>
                  <a:gd name="T29" fmla="*/ 19 h 30"/>
                  <a:gd name="T30" fmla="*/ 5 w 32"/>
                  <a:gd name="T31" fmla="*/ 21 h 30"/>
                  <a:gd name="T32" fmla="*/ 2 w 32"/>
                  <a:gd name="T33" fmla="*/ 24 h 30"/>
                  <a:gd name="T34" fmla="*/ 0 w 32"/>
                  <a:gd name="T35" fmla="*/ 21 h 30"/>
                  <a:gd name="T36" fmla="*/ 1 w 32"/>
                  <a:gd name="T37" fmla="*/ 26 h 30"/>
                  <a:gd name="T38" fmla="*/ 4 w 32"/>
                  <a:gd name="T39" fmla="*/ 26 h 30"/>
                  <a:gd name="T40" fmla="*/ 4 w 32"/>
                  <a:gd name="T41" fmla="*/ 29 h 30"/>
                  <a:gd name="T42" fmla="*/ 0 w 32"/>
                  <a:gd name="T43" fmla="*/ 29 h 30"/>
                  <a:gd name="T44" fmla="*/ 8 w 32"/>
                  <a:gd name="T45" fmla="*/ 9 h 30"/>
                  <a:gd name="T46" fmla="*/ 10 w 32"/>
                  <a:gd name="T47" fmla="*/ 6 h 30"/>
                  <a:gd name="T48" fmla="*/ 13 w 32"/>
                  <a:gd name="T49" fmla="*/ 9 h 30"/>
                  <a:gd name="T50" fmla="*/ 10 w 32"/>
                  <a:gd name="T51" fmla="*/ 11 h 30"/>
                  <a:gd name="T52" fmla="*/ 8 w 32"/>
                  <a:gd name="T53" fmla="*/ 9 h 30"/>
                  <a:gd name="T54" fmla="*/ 14 w 32"/>
                  <a:gd name="T55" fmla="*/ 13 h 30"/>
                  <a:gd name="T56" fmla="*/ 18 w 32"/>
                  <a:gd name="T57" fmla="*/ 13 h 30"/>
                  <a:gd name="T58" fmla="*/ 17 w 32"/>
                  <a:gd name="T59" fmla="*/ 17 h 30"/>
                  <a:gd name="T60" fmla="*/ 14 w 32"/>
                  <a:gd name="T61" fmla="*/ 17 h 30"/>
                  <a:gd name="T62" fmla="*/ 19 w 32"/>
                  <a:gd name="T63" fmla="*/ 21 h 30"/>
                  <a:gd name="T64" fmla="*/ 22 w 32"/>
                  <a:gd name="T65" fmla="*/ 19 h 30"/>
                  <a:gd name="T66" fmla="*/ 24 w 32"/>
                  <a:gd name="T67" fmla="*/ 21 h 30"/>
                  <a:gd name="T68" fmla="*/ 21 w 32"/>
                  <a:gd name="T69" fmla="*/ 24 h 30"/>
                  <a:gd name="T70" fmla="*/ 19 w 32"/>
                  <a:gd name="T71" fmla="*/ 21 h 30"/>
                  <a:gd name="T72" fmla="*/ 28 w 32"/>
                  <a:gd name="T73" fmla="*/ 1 h 30"/>
                  <a:gd name="T74" fmla="*/ 31 w 32"/>
                  <a:gd name="T75" fmla="*/ 1 h 30"/>
                  <a:gd name="T76" fmla="*/ 31 w 32"/>
                  <a:gd name="T77" fmla="*/ 4 h 30"/>
                  <a:gd name="T78" fmla="*/ 27 w 32"/>
                  <a:gd name="T79" fmla="*/ 4 h 30"/>
                  <a:gd name="T80" fmla="*/ 26 w 32"/>
                  <a:gd name="T81" fmla="*/ 9 h 30"/>
                  <a:gd name="T82" fmla="*/ 29 w 32"/>
                  <a:gd name="T83" fmla="*/ 6 h 30"/>
                  <a:gd name="T84" fmla="*/ 31 w 32"/>
                  <a:gd name="T85" fmla="*/ 9 h 30"/>
                  <a:gd name="T86" fmla="*/ 29 w 32"/>
                  <a:gd name="T87" fmla="*/ 11 h 30"/>
                  <a:gd name="T88" fmla="*/ 26 w 32"/>
                  <a:gd name="T89" fmla="*/ 9 h 30"/>
                  <a:gd name="T90" fmla="*/ 27 w 32"/>
                  <a:gd name="T91" fmla="*/ 13 h 30"/>
                  <a:gd name="T92" fmla="*/ 30 w 32"/>
                  <a:gd name="T93" fmla="*/ 13 h 30"/>
                  <a:gd name="T94" fmla="*/ 30 w 32"/>
                  <a:gd name="T95" fmla="*/ 17 h 30"/>
                  <a:gd name="T96" fmla="*/ 26 w 32"/>
                  <a:gd name="T97" fmla="*/ 17 h 30"/>
                  <a:gd name="T98" fmla="*/ 25 w 32"/>
                  <a:gd name="T99" fmla="*/ 21 h 30"/>
                  <a:gd name="T100" fmla="*/ 28 w 32"/>
                  <a:gd name="T101" fmla="*/ 19 h 30"/>
                  <a:gd name="T102" fmla="*/ 30 w 32"/>
                  <a:gd name="T103" fmla="*/ 21 h 30"/>
                  <a:gd name="T104" fmla="*/ 27 w 32"/>
                  <a:gd name="T105" fmla="*/ 24 h 30"/>
                  <a:gd name="T106" fmla="*/ 25 w 32"/>
                  <a:gd name="T107" fmla="*/ 21 h 30"/>
                  <a:gd name="T108" fmla="*/ 25 w 32"/>
                  <a:gd name="T109" fmla="*/ 26 h 30"/>
                  <a:gd name="T110" fmla="*/ 29 w 32"/>
                  <a:gd name="T111" fmla="*/ 26 h 30"/>
                  <a:gd name="T112" fmla="*/ 29 w 32"/>
                  <a:gd name="T113" fmla="*/ 29 h 30"/>
                  <a:gd name="T114" fmla="*/ 25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2" y="1"/>
                      <a:pt x="3" y="1"/>
                    </a:cubicBezTo>
                    <a:cubicBezTo>
                      <a:pt x="3" y="0"/>
                      <a:pt x="4" y="0"/>
                      <a:pt x="4" y="0"/>
                    </a:cubicBezTo>
                    <a:cubicBezTo>
                      <a:pt x="5" y="0"/>
                      <a:pt x="6" y="0"/>
                      <a:pt x="6" y="1"/>
                    </a:cubicBezTo>
                    <a:cubicBezTo>
                      <a:pt x="7" y="1"/>
                      <a:pt x="7" y="2"/>
                      <a:pt x="7" y="3"/>
                    </a:cubicBezTo>
                    <a:cubicBezTo>
                      <a:pt x="7" y="3"/>
                      <a:pt x="7" y="4"/>
                      <a:pt x="6" y="4"/>
                    </a:cubicBezTo>
                    <a:cubicBezTo>
                      <a:pt x="5" y="5"/>
                      <a:pt x="5" y="5"/>
                      <a:pt x="4" y="5"/>
                    </a:cubicBezTo>
                    <a:cubicBezTo>
                      <a:pt x="4" y="5"/>
                      <a:pt x="3" y="5"/>
                      <a:pt x="3" y="4"/>
                    </a:cubicBezTo>
                    <a:cubicBezTo>
                      <a:pt x="2" y="4"/>
                      <a:pt x="2" y="3"/>
                      <a:pt x="2" y="3"/>
                    </a:cubicBezTo>
                    <a:close/>
                    <a:moveTo>
                      <a:pt x="1" y="9"/>
                    </a:moveTo>
                    <a:cubicBezTo>
                      <a:pt x="2" y="8"/>
                      <a:pt x="2" y="8"/>
                      <a:pt x="2" y="7"/>
                    </a:cubicBezTo>
                    <a:cubicBezTo>
                      <a:pt x="3" y="7"/>
                      <a:pt x="3" y="6"/>
                      <a:pt x="4" y="6"/>
                    </a:cubicBezTo>
                    <a:cubicBezTo>
                      <a:pt x="5" y="6"/>
                      <a:pt x="5" y="7"/>
                      <a:pt x="6" y="7"/>
                    </a:cubicBezTo>
                    <a:cubicBezTo>
                      <a:pt x="6" y="8"/>
                      <a:pt x="6" y="8"/>
                      <a:pt x="6" y="9"/>
                    </a:cubicBezTo>
                    <a:cubicBezTo>
                      <a:pt x="6" y="9"/>
                      <a:pt x="6" y="10"/>
                      <a:pt x="6" y="11"/>
                    </a:cubicBezTo>
                    <a:cubicBezTo>
                      <a:pt x="5" y="11"/>
                      <a:pt x="4" y="11"/>
                      <a:pt x="4" y="11"/>
                    </a:cubicBezTo>
                    <a:cubicBezTo>
                      <a:pt x="3" y="11"/>
                      <a:pt x="2" y="11"/>
                      <a:pt x="2" y="11"/>
                    </a:cubicBezTo>
                    <a:cubicBezTo>
                      <a:pt x="2" y="10"/>
                      <a:pt x="1" y="9"/>
                      <a:pt x="1"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1" y="26"/>
                    </a:cubicBezTo>
                    <a:cubicBezTo>
                      <a:pt x="1" y="25"/>
                      <a:pt x="2" y="25"/>
                      <a:pt x="2" y="25"/>
                    </a:cubicBezTo>
                    <a:cubicBezTo>
                      <a:pt x="3" y="25"/>
                      <a:pt x="4" y="25"/>
                      <a:pt x="4" y="26"/>
                    </a:cubicBezTo>
                    <a:cubicBezTo>
                      <a:pt x="5" y="26"/>
                      <a:pt x="5" y="27"/>
                      <a:pt x="5" y="27"/>
                    </a:cubicBezTo>
                    <a:cubicBezTo>
                      <a:pt x="5" y="28"/>
                      <a:pt x="4" y="29"/>
                      <a:pt x="4" y="29"/>
                    </a:cubicBezTo>
                    <a:cubicBezTo>
                      <a:pt x="3" y="30"/>
                      <a:pt x="3" y="30"/>
                      <a:pt x="2" y="30"/>
                    </a:cubicBezTo>
                    <a:cubicBezTo>
                      <a:pt x="2" y="30"/>
                      <a:pt x="1" y="30"/>
                      <a:pt x="0" y="29"/>
                    </a:cubicBezTo>
                    <a:cubicBezTo>
                      <a:pt x="0" y="29"/>
                      <a:pt x="0" y="28"/>
                      <a:pt x="0" y="27"/>
                    </a:cubicBezTo>
                    <a:close/>
                    <a:moveTo>
                      <a:pt x="8" y="9"/>
                    </a:moveTo>
                    <a:cubicBezTo>
                      <a:pt x="8" y="8"/>
                      <a:pt x="8" y="8"/>
                      <a:pt x="9" y="7"/>
                    </a:cubicBezTo>
                    <a:cubicBezTo>
                      <a:pt x="9" y="7"/>
                      <a:pt x="10" y="6"/>
                      <a:pt x="10" y="6"/>
                    </a:cubicBezTo>
                    <a:cubicBezTo>
                      <a:pt x="11" y="6"/>
                      <a:pt x="12" y="7"/>
                      <a:pt x="12" y="7"/>
                    </a:cubicBezTo>
                    <a:cubicBezTo>
                      <a:pt x="13" y="8"/>
                      <a:pt x="13" y="8"/>
                      <a:pt x="13" y="9"/>
                    </a:cubicBezTo>
                    <a:cubicBezTo>
                      <a:pt x="13" y="9"/>
                      <a:pt x="12" y="10"/>
                      <a:pt x="12" y="11"/>
                    </a:cubicBezTo>
                    <a:cubicBezTo>
                      <a:pt x="11" y="11"/>
                      <a:pt x="11" y="11"/>
                      <a:pt x="10" y="11"/>
                    </a:cubicBezTo>
                    <a:cubicBezTo>
                      <a:pt x="9" y="11"/>
                      <a:pt x="9" y="11"/>
                      <a:pt x="8" y="11"/>
                    </a:cubicBezTo>
                    <a:cubicBezTo>
                      <a:pt x="8" y="10"/>
                      <a:pt x="8" y="9"/>
                      <a:pt x="8" y="9"/>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27" y="3"/>
                    </a:moveTo>
                    <a:cubicBezTo>
                      <a:pt x="27" y="2"/>
                      <a:pt x="27" y="1"/>
                      <a:pt x="28" y="1"/>
                    </a:cubicBezTo>
                    <a:cubicBezTo>
                      <a:pt x="28" y="0"/>
                      <a:pt x="29" y="0"/>
                      <a:pt x="29" y="0"/>
                    </a:cubicBezTo>
                    <a:cubicBezTo>
                      <a:pt x="30" y="0"/>
                      <a:pt x="31" y="0"/>
                      <a:pt x="31" y="1"/>
                    </a:cubicBezTo>
                    <a:cubicBezTo>
                      <a:pt x="32" y="1"/>
                      <a:pt x="32" y="2"/>
                      <a:pt x="32" y="3"/>
                    </a:cubicBezTo>
                    <a:cubicBezTo>
                      <a:pt x="32" y="3"/>
                      <a:pt x="31" y="4"/>
                      <a:pt x="31" y="4"/>
                    </a:cubicBezTo>
                    <a:cubicBezTo>
                      <a:pt x="30" y="5"/>
                      <a:pt x="30" y="5"/>
                      <a:pt x="29" y="5"/>
                    </a:cubicBezTo>
                    <a:cubicBezTo>
                      <a:pt x="28" y="5"/>
                      <a:pt x="28" y="5"/>
                      <a:pt x="27" y="4"/>
                    </a:cubicBezTo>
                    <a:cubicBezTo>
                      <a:pt x="27" y="4"/>
                      <a:pt x="27" y="3"/>
                      <a:pt x="27" y="3"/>
                    </a:cubicBezTo>
                    <a:close/>
                    <a:moveTo>
                      <a:pt x="26" y="9"/>
                    </a:moveTo>
                    <a:cubicBezTo>
                      <a:pt x="26" y="8"/>
                      <a:pt x="27" y="8"/>
                      <a:pt x="27" y="7"/>
                    </a:cubicBezTo>
                    <a:cubicBezTo>
                      <a:pt x="28" y="7"/>
                      <a:pt x="28" y="6"/>
                      <a:pt x="29" y="6"/>
                    </a:cubicBezTo>
                    <a:cubicBezTo>
                      <a:pt x="30" y="6"/>
                      <a:pt x="30" y="7"/>
                      <a:pt x="31" y="7"/>
                    </a:cubicBezTo>
                    <a:cubicBezTo>
                      <a:pt x="31" y="8"/>
                      <a:pt x="31" y="8"/>
                      <a:pt x="31" y="9"/>
                    </a:cubicBezTo>
                    <a:cubicBezTo>
                      <a:pt x="31" y="9"/>
                      <a:pt x="31" y="10"/>
                      <a:pt x="30" y="11"/>
                    </a:cubicBezTo>
                    <a:cubicBezTo>
                      <a:pt x="30" y="11"/>
                      <a:pt x="29" y="11"/>
                      <a:pt x="29" y="11"/>
                    </a:cubicBezTo>
                    <a:cubicBezTo>
                      <a:pt x="28" y="11"/>
                      <a:pt x="27" y="11"/>
                      <a:pt x="27" y="11"/>
                    </a:cubicBezTo>
                    <a:cubicBezTo>
                      <a:pt x="26" y="10"/>
                      <a:pt x="26" y="9"/>
                      <a:pt x="26" y="9"/>
                    </a:cubicBezTo>
                    <a:close/>
                    <a:moveTo>
                      <a:pt x="26" y="15"/>
                    </a:moveTo>
                    <a:cubicBezTo>
                      <a:pt x="26" y="14"/>
                      <a:pt x="26" y="14"/>
                      <a:pt x="27" y="13"/>
                    </a:cubicBezTo>
                    <a:cubicBezTo>
                      <a:pt x="27" y="13"/>
                      <a:pt x="28" y="13"/>
                      <a:pt x="28" y="13"/>
                    </a:cubicBezTo>
                    <a:cubicBezTo>
                      <a:pt x="29" y="13"/>
                      <a:pt x="30" y="13"/>
                      <a:pt x="30" y="13"/>
                    </a:cubicBezTo>
                    <a:cubicBezTo>
                      <a:pt x="31" y="14"/>
                      <a:pt x="31" y="14"/>
                      <a:pt x="31" y="15"/>
                    </a:cubicBezTo>
                    <a:cubicBezTo>
                      <a:pt x="31" y="16"/>
                      <a:pt x="30" y="16"/>
                      <a:pt x="30" y="17"/>
                    </a:cubicBezTo>
                    <a:cubicBezTo>
                      <a:pt x="29" y="17"/>
                      <a:pt x="29" y="17"/>
                      <a:pt x="28" y="17"/>
                    </a:cubicBezTo>
                    <a:cubicBezTo>
                      <a:pt x="27" y="17"/>
                      <a:pt x="27" y="17"/>
                      <a:pt x="26" y="17"/>
                    </a:cubicBezTo>
                    <a:cubicBezTo>
                      <a:pt x="26" y="16"/>
                      <a:pt x="26" y="16"/>
                      <a:pt x="26" y="15"/>
                    </a:cubicBezTo>
                    <a:close/>
                    <a:moveTo>
                      <a:pt x="25" y="21"/>
                    </a:moveTo>
                    <a:cubicBezTo>
                      <a:pt x="25" y="21"/>
                      <a:pt x="25" y="20"/>
                      <a:pt x="26" y="20"/>
                    </a:cubicBezTo>
                    <a:cubicBezTo>
                      <a:pt x="27" y="19"/>
                      <a:pt x="27" y="19"/>
                      <a:pt x="28" y="19"/>
                    </a:cubicBezTo>
                    <a:cubicBezTo>
                      <a:pt x="28" y="19"/>
                      <a:pt x="29" y="19"/>
                      <a:pt x="29" y="20"/>
                    </a:cubicBezTo>
                    <a:cubicBezTo>
                      <a:pt x="30" y="20"/>
                      <a:pt x="30" y="21"/>
                      <a:pt x="30" y="21"/>
                    </a:cubicBezTo>
                    <a:cubicBezTo>
                      <a:pt x="30" y="22"/>
                      <a:pt x="30" y="23"/>
                      <a:pt x="29" y="23"/>
                    </a:cubicBezTo>
                    <a:cubicBezTo>
                      <a:pt x="29" y="23"/>
                      <a:pt x="28" y="24"/>
                      <a:pt x="27" y="24"/>
                    </a:cubicBezTo>
                    <a:cubicBezTo>
                      <a:pt x="27" y="24"/>
                      <a:pt x="26" y="23"/>
                      <a:pt x="26" y="23"/>
                    </a:cubicBezTo>
                    <a:cubicBezTo>
                      <a:pt x="25" y="23"/>
                      <a:pt x="25" y="22"/>
                      <a:pt x="25" y="21"/>
                    </a:cubicBezTo>
                    <a:close/>
                    <a:moveTo>
                      <a:pt x="25" y="27"/>
                    </a:moveTo>
                    <a:cubicBezTo>
                      <a:pt x="25" y="27"/>
                      <a:pt x="25" y="26"/>
                      <a:pt x="25" y="26"/>
                    </a:cubicBezTo>
                    <a:cubicBezTo>
                      <a:pt x="26" y="25"/>
                      <a:pt x="27" y="25"/>
                      <a:pt x="27" y="25"/>
                    </a:cubicBezTo>
                    <a:cubicBezTo>
                      <a:pt x="28" y="25"/>
                      <a:pt x="29" y="25"/>
                      <a:pt x="29" y="26"/>
                    </a:cubicBezTo>
                    <a:cubicBezTo>
                      <a:pt x="29" y="26"/>
                      <a:pt x="30" y="27"/>
                      <a:pt x="30" y="27"/>
                    </a:cubicBezTo>
                    <a:cubicBezTo>
                      <a:pt x="30" y="28"/>
                      <a:pt x="29" y="29"/>
                      <a:pt x="29" y="29"/>
                    </a:cubicBezTo>
                    <a:cubicBezTo>
                      <a:pt x="28" y="30"/>
                      <a:pt x="28" y="30"/>
                      <a:pt x="27" y="30"/>
                    </a:cubicBezTo>
                    <a:cubicBezTo>
                      <a:pt x="26" y="30"/>
                      <a:pt x="26" y="30"/>
                      <a:pt x="25"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grpSp>
        <p:sp>
          <p:nvSpPr>
            <p:cNvPr id="565" name="Rectangle 564"/>
            <p:cNvSpPr/>
            <p:nvPr/>
          </p:nvSpPr>
          <p:spPr>
            <a:xfrm>
              <a:off x="8932833" y="4823592"/>
              <a:ext cx="2635769" cy="997832"/>
            </a:xfrm>
            <a:prstGeom prst="rect">
              <a:avLst/>
            </a:prstGeom>
          </p:spPr>
          <p:txBody>
            <a:bodyPr wrap="square">
              <a:spAutoFit/>
            </a:bodyPr>
            <a:lstStyle/>
            <a:p>
              <a:pPr defTabSz="896386">
                <a:lnSpc>
                  <a:spcPct val="90000"/>
                </a:lnSpc>
                <a:spcAft>
                  <a:spcPts val="588"/>
                </a:spcAft>
                <a:defRPr/>
              </a:pPr>
              <a:r>
                <a:rPr lang="en-US" sz="1567" kern="0" dirty="0">
                  <a:gradFill>
                    <a:gsLst>
                      <a:gs pos="85841">
                        <a:srgbClr val="0078D7"/>
                      </a:gs>
                      <a:gs pos="46018">
                        <a:srgbClr val="0078D7"/>
                      </a:gs>
                    </a:gsLst>
                    <a:lin ang="5400000" scaled="1"/>
                  </a:gradFill>
                </a:rPr>
                <a:t>Operations</a:t>
              </a:r>
              <a:r>
                <a:rPr lang="en-US" sz="1567" kern="0" dirty="0">
                  <a:gradFill>
                    <a:gsLst>
                      <a:gs pos="15929">
                        <a:srgbClr val="505050"/>
                      </a:gs>
                      <a:gs pos="46018">
                        <a:srgbClr val="505050"/>
                      </a:gs>
                    </a:gsLst>
                    <a:lin ang="5400000" scaled="1"/>
                  </a:gradFill>
                </a:rPr>
                <a:t> automates deployment and monitors deployed apps from central repository</a:t>
              </a:r>
            </a:p>
          </p:txBody>
        </p:sp>
      </p:grpSp>
      <p:sp>
        <p:nvSpPr>
          <p:cNvPr id="312" name="Freeform 5"/>
          <p:cNvSpPr>
            <a:spLocks noChangeAspect="1" noEditPoints="1"/>
          </p:cNvSpPr>
          <p:nvPr/>
        </p:nvSpPr>
        <p:spPr bwMode="auto">
          <a:xfrm>
            <a:off x="4860806" y="2040809"/>
            <a:ext cx="1151730" cy="88951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320" name="TextBox 319"/>
          <p:cNvSpPr txBox="1"/>
          <p:nvPr/>
        </p:nvSpPr>
        <p:spPr>
          <a:xfrm>
            <a:off x="4800493" y="2894583"/>
            <a:ext cx="2600327" cy="506858"/>
          </a:xfrm>
          <a:prstGeom prst="rect">
            <a:avLst/>
          </a:prstGeom>
          <a:noFill/>
        </p:spPr>
        <p:txBody>
          <a:bodyPr wrap="none" lIns="179259" tIns="143407" rIns="179259" bIns="143407" rtlCol="0">
            <a:spAutoFit/>
          </a:bodyPr>
          <a:lstStyle/>
          <a:p>
            <a:pPr defTabSz="896386">
              <a:lnSpc>
                <a:spcPct val="90000"/>
              </a:lnSpc>
              <a:spcAft>
                <a:spcPts val="588"/>
              </a:spcAft>
              <a:defRPr/>
            </a:pPr>
            <a:r>
              <a:rPr lang="en-US" sz="1568" b="1" kern="0" dirty="0">
                <a:gradFill>
                  <a:gsLst>
                    <a:gs pos="46018">
                      <a:srgbClr val="FFFFFF"/>
                    </a:gs>
                    <a:gs pos="73451">
                      <a:srgbClr val="FFFFFF"/>
                    </a:gs>
                  </a:gsLst>
                  <a:lin ang="5400000" scaled="1"/>
                </a:gradFill>
              </a:rPr>
              <a:t>Physical/Virtual Servers</a:t>
            </a:r>
          </a:p>
        </p:txBody>
      </p:sp>
      <p:sp>
        <p:nvSpPr>
          <p:cNvPr id="414" name="Freeform 5"/>
          <p:cNvSpPr>
            <a:spLocks noChangeAspect="1" noEditPoints="1"/>
          </p:cNvSpPr>
          <p:nvPr/>
        </p:nvSpPr>
        <p:spPr bwMode="auto">
          <a:xfrm>
            <a:off x="6061631" y="2036719"/>
            <a:ext cx="1151730" cy="88951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nvGrpSpPr>
          <p:cNvPr id="27" name="Group 26"/>
          <p:cNvGrpSpPr/>
          <p:nvPr/>
        </p:nvGrpSpPr>
        <p:grpSpPr>
          <a:xfrm>
            <a:off x="3542911" y="4977989"/>
            <a:ext cx="1805203" cy="472270"/>
            <a:chOff x="3613583" y="4961406"/>
            <a:chExt cx="1841662" cy="481808"/>
          </a:xfrm>
        </p:grpSpPr>
        <p:cxnSp>
          <p:nvCxnSpPr>
            <p:cNvPr id="415" name="Straight Arrow Connector 414"/>
            <p:cNvCxnSpPr/>
            <p:nvPr/>
          </p:nvCxnSpPr>
          <p:spPr>
            <a:xfrm>
              <a:off x="3613583" y="4961406"/>
              <a:ext cx="1841662" cy="481808"/>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6" name="Oval 68"/>
            <p:cNvSpPr>
              <a:spLocks noChangeArrowheads="1"/>
            </p:cNvSpPr>
            <p:nvPr/>
          </p:nvSpPr>
          <p:spPr bwMode="auto">
            <a:xfrm>
              <a:off x="4423417" y="5091580"/>
              <a:ext cx="221242" cy="221153"/>
            </a:xfrm>
            <a:prstGeom prst="rect">
              <a:avLst/>
            </a:prstGeom>
            <a:solidFill>
              <a:schemeClr val="accent1"/>
            </a:solidFill>
            <a:ln w="9525">
              <a:noFill/>
              <a:round/>
              <a:headEnd/>
              <a:tailEnd/>
            </a:ln>
          </p:spPr>
          <p:txBody>
            <a:bodyPr wrap="none" lIns="91395" tIns="45698" rIns="91395" bIns="45698" anchor="ctr"/>
            <a:lstStyle/>
            <a:p>
              <a:pPr algn="ctr" defTabSz="896386">
                <a:defRPr/>
              </a:pPr>
              <a:r>
                <a:rPr lang="en-US" sz="1370" b="1" kern="0" dirty="0">
                  <a:gradFill>
                    <a:gsLst>
                      <a:gs pos="66972">
                        <a:srgbClr val="FFFFFF"/>
                      </a:gs>
                      <a:gs pos="43000">
                        <a:srgbClr val="FFFFFF"/>
                      </a:gs>
                    </a:gsLst>
                    <a:lin ang="5400000" scaled="0"/>
                  </a:gradFill>
                </a:rPr>
                <a:t>1</a:t>
              </a:r>
            </a:p>
          </p:txBody>
        </p:sp>
      </p:grpSp>
      <p:grpSp>
        <p:nvGrpSpPr>
          <p:cNvPr id="29" name="Group 28"/>
          <p:cNvGrpSpPr/>
          <p:nvPr/>
        </p:nvGrpSpPr>
        <p:grpSpPr>
          <a:xfrm>
            <a:off x="6808914" y="4928564"/>
            <a:ext cx="1879618" cy="561266"/>
            <a:chOff x="6945550" y="4910984"/>
            <a:chExt cx="1917580" cy="572602"/>
          </a:xfrm>
        </p:grpSpPr>
        <p:cxnSp>
          <p:nvCxnSpPr>
            <p:cNvPr id="417" name="Straight Arrow Connector 416"/>
            <p:cNvCxnSpPr/>
            <p:nvPr/>
          </p:nvCxnSpPr>
          <p:spPr>
            <a:xfrm flipH="1">
              <a:off x="6945550" y="4910984"/>
              <a:ext cx="1917580" cy="572602"/>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8" name="Oval 68"/>
            <p:cNvSpPr>
              <a:spLocks noChangeArrowheads="1"/>
            </p:cNvSpPr>
            <p:nvPr/>
          </p:nvSpPr>
          <p:spPr bwMode="auto">
            <a:xfrm>
              <a:off x="7848663" y="5056352"/>
              <a:ext cx="221242" cy="221153"/>
            </a:xfrm>
            <a:prstGeom prst="rect">
              <a:avLst/>
            </a:prstGeom>
            <a:solidFill>
              <a:schemeClr val="accent1"/>
            </a:solidFill>
            <a:ln w="9525">
              <a:noFill/>
              <a:round/>
              <a:headEnd/>
              <a:tailEnd/>
            </a:ln>
          </p:spPr>
          <p:txBody>
            <a:bodyPr wrap="none" lIns="91395" tIns="45698" rIns="91395" bIns="45698" anchor="ctr"/>
            <a:lstStyle/>
            <a:p>
              <a:pPr algn="ctr" defTabSz="896386">
                <a:defRPr/>
              </a:pPr>
              <a:r>
                <a:rPr lang="en-US" sz="1370" b="1" kern="0" dirty="0">
                  <a:gradFill>
                    <a:gsLst>
                      <a:gs pos="66972">
                        <a:srgbClr val="FFFFFF"/>
                      </a:gs>
                      <a:gs pos="43000">
                        <a:srgbClr val="FFFFFF"/>
                      </a:gs>
                    </a:gsLst>
                    <a:lin ang="5400000" scaled="0"/>
                  </a:gradFill>
                </a:rPr>
                <a:t>2</a:t>
              </a:r>
            </a:p>
          </p:txBody>
        </p:sp>
      </p:grpSp>
      <p:grpSp>
        <p:nvGrpSpPr>
          <p:cNvPr id="31" name="Group 30"/>
          <p:cNvGrpSpPr/>
          <p:nvPr/>
        </p:nvGrpSpPr>
        <p:grpSpPr>
          <a:xfrm>
            <a:off x="7368109" y="2708849"/>
            <a:ext cx="1137061" cy="281445"/>
            <a:chOff x="7516038" y="2646436"/>
            <a:chExt cx="1160026" cy="287129"/>
          </a:xfrm>
        </p:grpSpPr>
        <p:cxnSp>
          <p:nvCxnSpPr>
            <p:cNvPr id="422" name="Straight Arrow Connector 421"/>
            <p:cNvCxnSpPr/>
            <p:nvPr/>
          </p:nvCxnSpPr>
          <p:spPr>
            <a:xfrm flipH="1" flipV="1">
              <a:off x="7516038" y="2646436"/>
              <a:ext cx="1160026" cy="287129"/>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21" name="Oval 68"/>
            <p:cNvSpPr>
              <a:spLocks noChangeArrowheads="1"/>
            </p:cNvSpPr>
            <p:nvPr/>
          </p:nvSpPr>
          <p:spPr bwMode="auto">
            <a:xfrm>
              <a:off x="7987061" y="2700308"/>
              <a:ext cx="221242" cy="221153"/>
            </a:xfrm>
            <a:prstGeom prst="rect">
              <a:avLst/>
            </a:prstGeom>
            <a:solidFill>
              <a:schemeClr val="accent1"/>
            </a:solidFill>
            <a:ln w="9525">
              <a:noFill/>
              <a:round/>
              <a:headEnd/>
              <a:tailEnd/>
            </a:ln>
          </p:spPr>
          <p:txBody>
            <a:bodyPr wrap="none" lIns="91395" tIns="45698" rIns="91395" bIns="45698" anchor="ctr"/>
            <a:lstStyle/>
            <a:p>
              <a:pPr algn="ctr" defTabSz="896386">
                <a:defRPr/>
              </a:pPr>
              <a:r>
                <a:rPr lang="en-US" sz="1370" b="1" kern="0" dirty="0">
                  <a:gradFill>
                    <a:gsLst>
                      <a:gs pos="66972">
                        <a:srgbClr val="FFFFFF"/>
                      </a:gs>
                      <a:gs pos="43000">
                        <a:srgbClr val="FFFFFF"/>
                      </a:gs>
                    </a:gsLst>
                    <a:lin ang="5400000" scaled="0"/>
                  </a:gradFill>
                </a:rPr>
                <a:t>2</a:t>
              </a:r>
            </a:p>
          </p:txBody>
        </p:sp>
      </p:grpSp>
      <p:grpSp>
        <p:nvGrpSpPr>
          <p:cNvPr id="492" name="Group 491"/>
          <p:cNvGrpSpPr/>
          <p:nvPr/>
        </p:nvGrpSpPr>
        <p:grpSpPr>
          <a:xfrm>
            <a:off x="3548138" y="3556274"/>
            <a:ext cx="4845002" cy="216775"/>
            <a:chOff x="6969700" y="5010124"/>
            <a:chExt cx="4942855" cy="221153"/>
          </a:xfrm>
        </p:grpSpPr>
        <p:cxnSp>
          <p:nvCxnSpPr>
            <p:cNvPr id="493" name="Straight Arrow Connector 492"/>
            <p:cNvCxnSpPr/>
            <p:nvPr/>
          </p:nvCxnSpPr>
          <p:spPr>
            <a:xfrm flipH="1">
              <a:off x="6969700" y="5127220"/>
              <a:ext cx="4942855" cy="3933"/>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94" name="Oval 68"/>
            <p:cNvSpPr>
              <a:spLocks noChangeArrowheads="1"/>
            </p:cNvSpPr>
            <p:nvPr/>
          </p:nvSpPr>
          <p:spPr bwMode="auto">
            <a:xfrm>
              <a:off x="9476907" y="5010124"/>
              <a:ext cx="221242" cy="221153"/>
            </a:xfrm>
            <a:prstGeom prst="rect">
              <a:avLst/>
            </a:prstGeom>
            <a:solidFill>
              <a:schemeClr val="accent1"/>
            </a:solidFill>
            <a:ln w="9525">
              <a:noFill/>
              <a:round/>
              <a:headEnd/>
              <a:tailEnd/>
            </a:ln>
          </p:spPr>
          <p:txBody>
            <a:bodyPr wrap="none" lIns="91395" tIns="45698" rIns="91395" bIns="45698" anchor="ctr"/>
            <a:lstStyle/>
            <a:p>
              <a:pPr algn="ctr" defTabSz="896386">
                <a:defRPr/>
              </a:pPr>
              <a:r>
                <a:rPr lang="en-US" sz="1370" b="1" kern="0" dirty="0">
                  <a:gradFill>
                    <a:gsLst>
                      <a:gs pos="66972">
                        <a:srgbClr val="FFFFFF"/>
                      </a:gs>
                      <a:gs pos="43000">
                        <a:srgbClr val="FFFFFF"/>
                      </a:gs>
                    </a:gsLst>
                    <a:lin ang="5400000" scaled="0"/>
                  </a:gradFill>
                </a:rPr>
                <a:t>3</a:t>
              </a:r>
            </a:p>
          </p:txBody>
        </p:sp>
      </p:grpSp>
      <p:sp>
        <p:nvSpPr>
          <p:cNvPr id="496" name="Rectangle 495"/>
          <p:cNvSpPr/>
          <p:nvPr/>
        </p:nvSpPr>
        <p:spPr>
          <a:xfrm>
            <a:off x="4170982" y="3808972"/>
            <a:ext cx="3940374" cy="535199"/>
          </a:xfrm>
          <a:prstGeom prst="rect">
            <a:avLst/>
          </a:prstGeom>
        </p:spPr>
        <p:txBody>
          <a:bodyPr wrap="square">
            <a:spAutoFit/>
          </a:bodyPr>
          <a:lstStyle/>
          <a:p>
            <a:pPr defTabSz="896386">
              <a:lnSpc>
                <a:spcPct val="90000"/>
              </a:lnSpc>
              <a:spcAft>
                <a:spcPts val="588"/>
              </a:spcAft>
              <a:defRPr/>
            </a:pPr>
            <a:r>
              <a:rPr lang="en-US" sz="1567" kern="0" dirty="0">
                <a:gradFill>
                  <a:gsLst>
                    <a:gs pos="85841">
                      <a:srgbClr val="0078D7"/>
                    </a:gs>
                    <a:gs pos="46018">
                      <a:srgbClr val="0078D7"/>
                    </a:gs>
                  </a:gsLst>
                  <a:lin ang="5400000" scaled="1"/>
                </a:gradFill>
              </a:rPr>
              <a:t>Operations</a:t>
            </a:r>
            <a:r>
              <a:rPr lang="en-US" sz="1567" kern="0" dirty="0">
                <a:gradFill>
                  <a:gsLst>
                    <a:gs pos="15929">
                      <a:srgbClr val="505050"/>
                    </a:gs>
                    <a:gs pos="46018">
                      <a:srgbClr val="505050"/>
                    </a:gs>
                  </a:gsLst>
                  <a:lin ang="5400000" scaled="1"/>
                </a:gradFill>
              </a:rPr>
              <a:t> collaborates with </a:t>
            </a:r>
            <a:r>
              <a:rPr lang="en-US" sz="1567" kern="0" dirty="0">
                <a:gradFill>
                  <a:gsLst>
                    <a:gs pos="85841">
                      <a:srgbClr val="0078D7"/>
                    </a:gs>
                    <a:gs pos="46018">
                      <a:srgbClr val="0078D7"/>
                    </a:gs>
                  </a:gsLst>
                  <a:lin ang="5400000" scaled="1"/>
                </a:gradFill>
              </a:rPr>
              <a:t>developers </a:t>
            </a:r>
            <a:r>
              <a:rPr lang="en-US" sz="1567" kern="0" dirty="0">
                <a:gradFill>
                  <a:gsLst>
                    <a:gs pos="15929">
                      <a:srgbClr val="505050"/>
                    </a:gs>
                    <a:gs pos="46018">
                      <a:srgbClr val="505050"/>
                    </a:gs>
                  </a:gsLst>
                  <a:lin ang="5400000" scaled="1"/>
                </a:gradFill>
              </a:rPr>
              <a:t>to provide app metrics and insights</a:t>
            </a:r>
          </a:p>
        </p:txBody>
      </p:sp>
      <p:grpSp>
        <p:nvGrpSpPr>
          <p:cNvPr id="497" name="Group 496"/>
          <p:cNvGrpSpPr/>
          <p:nvPr/>
        </p:nvGrpSpPr>
        <p:grpSpPr>
          <a:xfrm rot="17911915">
            <a:off x="597412" y="2927751"/>
            <a:ext cx="802557" cy="601423"/>
            <a:chOff x="5690188" y="2800883"/>
            <a:chExt cx="799207" cy="731153"/>
          </a:xfrm>
          <a:solidFill>
            <a:schemeClr val="accent1"/>
          </a:solidFill>
        </p:grpSpPr>
        <p:sp>
          <p:nvSpPr>
            <p:cNvPr id="498" name="Block Arc 497"/>
            <p:cNvSpPr/>
            <p:nvPr/>
          </p:nvSpPr>
          <p:spPr bwMode="auto">
            <a:xfrm rot="7725774">
              <a:off x="5747914" y="2790556"/>
              <a:ext cx="731153" cy="751808"/>
            </a:xfrm>
            <a:prstGeom prst="blockArc">
              <a:avLst>
                <a:gd name="adj1" fmla="val 4105831"/>
                <a:gd name="adj2" fmla="val 16706539"/>
                <a:gd name="adj3" fmla="val 1167"/>
              </a:avLst>
            </a:prstGeom>
            <a:grp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895564" fontAlgn="base">
                <a:lnSpc>
                  <a:spcPct val="90000"/>
                </a:lnSpc>
                <a:spcBef>
                  <a:spcPct val="0"/>
                </a:spcBef>
                <a:spcAft>
                  <a:spcPct val="0"/>
                </a:spcAft>
                <a:defRPr/>
              </a:pPr>
              <a:endParaRPr lang="en-US" sz="1960" kern="0" spc="-49" dirty="0">
                <a:gradFill>
                  <a:gsLst>
                    <a:gs pos="1250">
                      <a:srgbClr val="FFFFFF"/>
                    </a:gs>
                    <a:gs pos="10417">
                      <a:srgbClr val="FFFFFF"/>
                    </a:gs>
                  </a:gsLst>
                  <a:lin ang="5400000" scaled="0"/>
                </a:gradFill>
              </a:endParaRPr>
            </a:p>
          </p:txBody>
        </p:sp>
        <p:sp>
          <p:nvSpPr>
            <p:cNvPr id="499" name="Isosceles Triangle 498"/>
            <p:cNvSpPr/>
            <p:nvPr/>
          </p:nvSpPr>
          <p:spPr bwMode="auto">
            <a:xfrm rot="700520" flipV="1">
              <a:off x="5690188" y="3003791"/>
              <a:ext cx="149095" cy="136402"/>
            </a:xfrm>
            <a:prstGeom prst="triangle">
              <a:avLst/>
            </a:prstGeom>
            <a:grp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895564" fontAlgn="base">
                <a:lnSpc>
                  <a:spcPct val="90000"/>
                </a:lnSpc>
                <a:spcBef>
                  <a:spcPct val="0"/>
                </a:spcBef>
                <a:spcAft>
                  <a:spcPct val="0"/>
                </a:spcAft>
                <a:defRPr/>
              </a:pPr>
              <a:endParaRPr lang="en-US" sz="1960" kern="0" spc="-49" dirty="0">
                <a:gradFill>
                  <a:gsLst>
                    <a:gs pos="1250">
                      <a:srgbClr val="FFFFFF"/>
                    </a:gs>
                    <a:gs pos="10417">
                      <a:srgbClr val="FFFFFF"/>
                    </a:gs>
                  </a:gsLst>
                  <a:lin ang="5400000" scaled="0"/>
                </a:gradFill>
              </a:endParaRPr>
            </a:p>
          </p:txBody>
        </p:sp>
      </p:grpSp>
      <p:sp>
        <p:nvSpPr>
          <p:cNvPr id="500" name="Rectangle 499"/>
          <p:cNvSpPr/>
          <p:nvPr/>
        </p:nvSpPr>
        <p:spPr>
          <a:xfrm>
            <a:off x="500575" y="2134332"/>
            <a:ext cx="2924154" cy="524753"/>
          </a:xfrm>
          <a:prstGeom prst="rect">
            <a:avLst/>
          </a:prstGeom>
        </p:spPr>
        <p:txBody>
          <a:bodyPr wrap="square">
            <a:spAutoFit/>
          </a:bodyPr>
          <a:lstStyle/>
          <a:p>
            <a:pPr defTabSz="896386">
              <a:lnSpc>
                <a:spcPct val="90000"/>
              </a:lnSpc>
              <a:spcAft>
                <a:spcPts val="588"/>
              </a:spcAft>
              <a:defRPr/>
            </a:pPr>
            <a:r>
              <a:rPr lang="en-US" sz="1567" kern="0" dirty="0">
                <a:gradFill>
                  <a:gsLst>
                    <a:gs pos="85841">
                      <a:srgbClr val="0078D7"/>
                    </a:gs>
                    <a:gs pos="46018">
                      <a:srgbClr val="0078D7"/>
                    </a:gs>
                  </a:gsLst>
                  <a:lin ang="5400000" scaled="1"/>
                </a:gradFill>
              </a:rPr>
              <a:t>Developers</a:t>
            </a:r>
            <a:r>
              <a:rPr lang="en-US" sz="1567" b="1" kern="0" dirty="0">
                <a:gradFill>
                  <a:gsLst>
                    <a:gs pos="15929">
                      <a:srgbClr val="505050"/>
                    </a:gs>
                    <a:gs pos="46018">
                      <a:srgbClr val="505050"/>
                    </a:gs>
                  </a:gsLst>
                  <a:lin ang="5400000" scaled="1"/>
                </a:gradFill>
              </a:rPr>
              <a:t> </a:t>
            </a:r>
            <a:r>
              <a:rPr lang="en-US" sz="1567" kern="0" dirty="0">
                <a:gradFill>
                  <a:gsLst>
                    <a:gs pos="15929">
                      <a:srgbClr val="505050"/>
                    </a:gs>
                    <a:gs pos="46018">
                      <a:srgbClr val="505050"/>
                    </a:gs>
                  </a:gsLst>
                  <a:lin ang="5400000" scaled="1"/>
                </a:gradFill>
              </a:rPr>
              <a:t>update, iterate, and deploy updated containers</a:t>
            </a:r>
          </a:p>
        </p:txBody>
      </p:sp>
      <p:grpSp>
        <p:nvGrpSpPr>
          <p:cNvPr id="7" name="Group 6"/>
          <p:cNvGrpSpPr/>
          <p:nvPr/>
        </p:nvGrpSpPr>
        <p:grpSpPr>
          <a:xfrm>
            <a:off x="5097999" y="2306005"/>
            <a:ext cx="310450" cy="303399"/>
            <a:chOff x="5200079" y="2131930"/>
            <a:chExt cx="316720" cy="309527"/>
          </a:xfrm>
        </p:grpSpPr>
        <p:grpSp>
          <p:nvGrpSpPr>
            <p:cNvPr id="508" name="Group 507"/>
            <p:cNvGrpSpPr/>
            <p:nvPr/>
          </p:nvGrpSpPr>
          <p:grpSpPr>
            <a:xfrm>
              <a:off x="5248872" y="2165172"/>
              <a:ext cx="219134" cy="245915"/>
              <a:chOff x="2304394" y="2806764"/>
              <a:chExt cx="203894" cy="228812"/>
            </a:xfrm>
            <a:solidFill>
              <a:srgbClr val="00188F"/>
            </a:solidFill>
          </p:grpSpPr>
          <p:sp>
            <p:nvSpPr>
              <p:cNvPr id="51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1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1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09" name="Rounded Rectangle 508"/>
            <p:cNvSpPr/>
            <p:nvPr/>
          </p:nvSpPr>
          <p:spPr bwMode="auto">
            <a:xfrm>
              <a:off x="5200079"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5464893" y="2306005"/>
            <a:ext cx="310450" cy="303399"/>
            <a:chOff x="5574383" y="2131930"/>
            <a:chExt cx="316720" cy="309527"/>
          </a:xfrm>
        </p:grpSpPr>
        <p:grpSp>
          <p:nvGrpSpPr>
            <p:cNvPr id="510" name="Group 509"/>
            <p:cNvGrpSpPr/>
            <p:nvPr/>
          </p:nvGrpSpPr>
          <p:grpSpPr>
            <a:xfrm>
              <a:off x="5623176" y="2165172"/>
              <a:ext cx="219134" cy="245915"/>
              <a:chOff x="2304394" y="2806764"/>
              <a:chExt cx="203894" cy="228812"/>
            </a:xfrm>
            <a:solidFill>
              <a:srgbClr val="00188F"/>
            </a:solidFill>
          </p:grpSpPr>
          <p:sp>
            <p:nvSpPr>
              <p:cNvPr id="51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1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1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11" name="Rounded Rectangle 510"/>
            <p:cNvSpPr/>
            <p:nvPr/>
          </p:nvSpPr>
          <p:spPr bwMode="auto">
            <a:xfrm>
              <a:off x="5574383"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6298823" y="2306005"/>
            <a:ext cx="310450" cy="303399"/>
            <a:chOff x="6425157" y="2131930"/>
            <a:chExt cx="316720" cy="309527"/>
          </a:xfrm>
        </p:grpSpPr>
        <p:grpSp>
          <p:nvGrpSpPr>
            <p:cNvPr id="519" name="Group 518"/>
            <p:cNvGrpSpPr/>
            <p:nvPr/>
          </p:nvGrpSpPr>
          <p:grpSpPr>
            <a:xfrm>
              <a:off x="6473950" y="2165172"/>
              <a:ext cx="219134" cy="245915"/>
              <a:chOff x="2304394" y="2806764"/>
              <a:chExt cx="203894" cy="228812"/>
            </a:xfrm>
            <a:solidFill>
              <a:srgbClr val="00188F"/>
            </a:solidFill>
          </p:grpSpPr>
          <p:sp>
            <p:nvSpPr>
              <p:cNvPr id="52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2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2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20" name="Rounded Rectangle 519"/>
            <p:cNvSpPr/>
            <p:nvPr/>
          </p:nvSpPr>
          <p:spPr bwMode="auto">
            <a:xfrm>
              <a:off x="6425157"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6665717" y="2306005"/>
            <a:ext cx="310450" cy="303399"/>
            <a:chOff x="6799461" y="2131930"/>
            <a:chExt cx="316720" cy="309527"/>
          </a:xfrm>
        </p:grpSpPr>
        <p:grpSp>
          <p:nvGrpSpPr>
            <p:cNvPr id="521" name="Group 520"/>
            <p:cNvGrpSpPr/>
            <p:nvPr/>
          </p:nvGrpSpPr>
          <p:grpSpPr>
            <a:xfrm>
              <a:off x="6848254" y="2165172"/>
              <a:ext cx="219134" cy="245915"/>
              <a:chOff x="2304394" y="2806764"/>
              <a:chExt cx="203894" cy="228812"/>
            </a:xfrm>
            <a:solidFill>
              <a:srgbClr val="00188F"/>
            </a:solidFill>
          </p:grpSpPr>
          <p:sp>
            <p:nvSpPr>
              <p:cNvPr id="52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2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2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22" name="Rounded Rectangle 521"/>
            <p:cNvSpPr/>
            <p:nvPr/>
          </p:nvSpPr>
          <p:spPr bwMode="auto">
            <a:xfrm>
              <a:off x="6799461"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p:cNvGrpSpPr/>
          <p:nvPr/>
        </p:nvGrpSpPr>
        <p:grpSpPr>
          <a:xfrm>
            <a:off x="5761664" y="5319307"/>
            <a:ext cx="310450" cy="303399"/>
            <a:chOff x="2922559" y="6145713"/>
            <a:chExt cx="316720" cy="309527"/>
          </a:xfrm>
        </p:grpSpPr>
        <p:grpSp>
          <p:nvGrpSpPr>
            <p:cNvPr id="541" name="Group 540"/>
            <p:cNvGrpSpPr/>
            <p:nvPr/>
          </p:nvGrpSpPr>
          <p:grpSpPr>
            <a:xfrm>
              <a:off x="2971352" y="6178955"/>
              <a:ext cx="219134" cy="245915"/>
              <a:chOff x="2304394" y="2806764"/>
              <a:chExt cx="203894" cy="228812"/>
            </a:xfrm>
            <a:solidFill>
              <a:srgbClr val="008272"/>
            </a:solidFill>
          </p:grpSpPr>
          <p:sp>
            <p:nvSpPr>
              <p:cNvPr id="54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4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5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42" name="Rounded Rectangle 541"/>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51" name="Group 550"/>
          <p:cNvGrpSpPr/>
          <p:nvPr/>
        </p:nvGrpSpPr>
        <p:grpSpPr>
          <a:xfrm>
            <a:off x="5098129" y="2305083"/>
            <a:ext cx="310450" cy="303399"/>
            <a:chOff x="2922559" y="6145713"/>
            <a:chExt cx="316720" cy="309527"/>
          </a:xfrm>
        </p:grpSpPr>
        <p:grpSp>
          <p:nvGrpSpPr>
            <p:cNvPr id="552" name="Group 551"/>
            <p:cNvGrpSpPr/>
            <p:nvPr/>
          </p:nvGrpSpPr>
          <p:grpSpPr>
            <a:xfrm>
              <a:off x="2971352" y="6178955"/>
              <a:ext cx="219134" cy="245915"/>
              <a:chOff x="2304394" y="2806764"/>
              <a:chExt cx="203894" cy="228812"/>
            </a:xfrm>
            <a:solidFill>
              <a:srgbClr val="008272"/>
            </a:solidFill>
          </p:grpSpPr>
          <p:sp>
            <p:nvSpPr>
              <p:cNvPr id="55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solidFill>
                  <a:srgbClr val="00BCF2"/>
                </a:solid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5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solidFill>
                  <a:srgbClr val="00BCF2"/>
                </a:solid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5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solidFill>
                  <a:srgbClr val="00BCF2"/>
                </a:solid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55" name="Rounded Rectangle 554"/>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0" name="Group 559"/>
          <p:cNvGrpSpPr/>
          <p:nvPr/>
        </p:nvGrpSpPr>
        <p:grpSpPr>
          <a:xfrm>
            <a:off x="6301811" y="2306005"/>
            <a:ext cx="310450" cy="303399"/>
            <a:chOff x="2922559" y="6145713"/>
            <a:chExt cx="316720" cy="309527"/>
          </a:xfrm>
        </p:grpSpPr>
        <p:grpSp>
          <p:nvGrpSpPr>
            <p:cNvPr id="574" name="Group 573"/>
            <p:cNvGrpSpPr/>
            <p:nvPr/>
          </p:nvGrpSpPr>
          <p:grpSpPr>
            <a:xfrm>
              <a:off x="2971352" y="6178955"/>
              <a:ext cx="219134" cy="245915"/>
              <a:chOff x="2304394" y="2806764"/>
              <a:chExt cx="203894" cy="228812"/>
            </a:xfrm>
            <a:solidFill>
              <a:srgbClr val="008272"/>
            </a:solidFill>
          </p:grpSpPr>
          <p:sp>
            <p:nvSpPr>
              <p:cNvPr id="57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solidFill>
                  <a:srgbClr val="00BCF2"/>
                </a:solid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7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solidFill>
                  <a:srgbClr val="00BCF2"/>
                </a:solid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7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solidFill>
                  <a:srgbClr val="00BCF2"/>
                </a:solid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75" name="Rounded Rectangle 574"/>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985366" y="3521163"/>
            <a:ext cx="448421" cy="438236"/>
            <a:chOff x="160801" y="4317457"/>
            <a:chExt cx="457478" cy="447088"/>
          </a:xfrm>
        </p:grpSpPr>
        <p:sp>
          <p:nvSpPr>
            <p:cNvPr id="581" name="Rounded Rectangle 580"/>
            <p:cNvSpPr/>
            <p:nvPr/>
          </p:nvSpPr>
          <p:spPr bwMode="auto">
            <a:xfrm>
              <a:off x="160801" y="4317457"/>
              <a:ext cx="457478" cy="447088"/>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80" name="Group 579"/>
            <p:cNvGrpSpPr/>
            <p:nvPr/>
          </p:nvGrpSpPr>
          <p:grpSpPr>
            <a:xfrm>
              <a:off x="241006" y="4365473"/>
              <a:ext cx="316523" cy="355206"/>
              <a:chOff x="2304394" y="2806764"/>
              <a:chExt cx="203894" cy="228812"/>
            </a:xfrm>
            <a:solidFill>
              <a:srgbClr val="00188F"/>
            </a:solidFill>
          </p:grpSpPr>
          <p:sp>
            <p:nvSpPr>
              <p:cNvPr id="58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8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8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grpSp>
      <p:sp>
        <p:nvSpPr>
          <p:cNvPr id="306" name="Title 1"/>
          <p:cNvSpPr txBox="1">
            <a:spLocks/>
          </p:cNvSpPr>
          <p:nvPr/>
        </p:nvSpPr>
        <p:spPr>
          <a:xfrm>
            <a:off x="269239" y="1080473"/>
            <a:ext cx="8487617" cy="34937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2745" spc="0">
                <a:gradFill>
                  <a:gsLst>
                    <a:gs pos="7965">
                      <a:srgbClr val="0078D7"/>
                    </a:gs>
                    <a:gs pos="34000">
                      <a:srgbClr val="0078D7"/>
                    </a:gs>
                  </a:gsLst>
                  <a:lin ang="5400000" scaled="1"/>
                </a:gradFill>
                <a:cs typeface="Segoe UI Semilight" panose="020B0402040204020203" pitchFamily="34" charset="0"/>
              </a:rPr>
              <a:t>Creation, deployment, and management</a:t>
            </a:r>
          </a:p>
        </p:txBody>
      </p:sp>
    </p:spTree>
    <p:extLst>
      <p:ext uri="{BB962C8B-B14F-4D97-AF65-F5344CB8AC3E}">
        <p14:creationId xmlns:p14="http://schemas.microsoft.com/office/powerpoint/2010/main" val="172426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0"/>
                                        </p:tgtEl>
                                        <p:attrNameLst>
                                          <p:attrName>style.visibility</p:attrName>
                                        </p:attrNameLst>
                                      </p:cBhvr>
                                      <p:to>
                                        <p:strVal val="visible"/>
                                      </p:to>
                                    </p:set>
                                    <p:animEffect transition="in" filter="fade">
                                      <p:cBhvr>
                                        <p:cTn id="10" dur="500"/>
                                        <p:tgtEl>
                                          <p:spTgt spid="260"/>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31"/>
                                        </p:tgtEl>
                                        <p:attrNameLst>
                                          <p:attrName>style.visibility</p:attrName>
                                        </p:attrNameLst>
                                      </p:cBhvr>
                                      <p:to>
                                        <p:strVal val="visible"/>
                                      </p:to>
                                    </p:set>
                                    <p:animEffect transition="in" filter="fade">
                                      <p:cBhvr>
                                        <p:cTn id="19" dur="500"/>
                                        <p:tgtEl>
                                          <p:spTgt spid="8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par>
                                <p:cTn id="29" presetID="22" presetClass="entr" presetSubtype="2"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right)">
                                      <p:cBhvr>
                                        <p:cTn id="31" dur="500"/>
                                        <p:tgtEl>
                                          <p:spTgt spid="31"/>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309"/>
                                        </p:tgtEl>
                                        <p:attrNameLst>
                                          <p:attrName>style.visibility</p:attrName>
                                        </p:attrNameLst>
                                      </p:cBhvr>
                                      <p:to>
                                        <p:strVal val="visible"/>
                                      </p:to>
                                    </p:set>
                                    <p:animEffect transition="in" filter="fade">
                                      <p:cBhvr>
                                        <p:cTn id="35" dur="500"/>
                                        <p:tgtEl>
                                          <p:spTgt spid="309"/>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20"/>
                                        </p:tgtEl>
                                        <p:attrNameLst>
                                          <p:attrName>style.visibility</p:attrName>
                                        </p:attrNameLst>
                                      </p:cBhvr>
                                      <p:to>
                                        <p:strVal val="visible"/>
                                      </p:to>
                                    </p:set>
                                    <p:animEffect transition="in" filter="fade">
                                      <p:cBhvr>
                                        <p:cTn id="39" dur="500"/>
                                        <p:tgtEl>
                                          <p:spTgt spid="3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4"/>
                                        </p:tgtEl>
                                        <p:attrNameLst>
                                          <p:attrName>style.visibility</p:attrName>
                                        </p:attrNameLst>
                                      </p:cBhvr>
                                      <p:to>
                                        <p:strVal val="visible"/>
                                      </p:to>
                                    </p:set>
                                    <p:animEffect transition="in" filter="fade">
                                      <p:cBhvr>
                                        <p:cTn id="42" dur="500"/>
                                        <p:tgtEl>
                                          <p:spTgt spid="414"/>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2"/>
                                        </p:tgtEl>
                                        <p:attrNameLst>
                                          <p:attrName>style.visibility</p:attrName>
                                        </p:attrNameLst>
                                      </p:cBhvr>
                                      <p:to>
                                        <p:strVal val="visible"/>
                                      </p:to>
                                    </p:set>
                                    <p:animEffect transition="in" filter="fade">
                                      <p:cBhvr>
                                        <p:cTn id="57" dur="500"/>
                                        <p:tgtEl>
                                          <p:spTgt spid="3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492"/>
                                        </p:tgtEl>
                                        <p:attrNameLst>
                                          <p:attrName>style.visibility</p:attrName>
                                        </p:attrNameLst>
                                      </p:cBhvr>
                                      <p:to>
                                        <p:strVal val="visible"/>
                                      </p:to>
                                    </p:set>
                                    <p:animEffect transition="in" filter="wipe(right)">
                                      <p:cBhvr>
                                        <p:cTn id="62" dur="500"/>
                                        <p:tgtEl>
                                          <p:spTgt spid="492"/>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496"/>
                                        </p:tgtEl>
                                        <p:attrNameLst>
                                          <p:attrName>style.visibility</p:attrName>
                                        </p:attrNameLst>
                                      </p:cBhvr>
                                      <p:to>
                                        <p:strVal val="visible"/>
                                      </p:to>
                                    </p:set>
                                    <p:animEffect transition="in" filter="fade">
                                      <p:cBhvr>
                                        <p:cTn id="66" dur="500"/>
                                        <p:tgtEl>
                                          <p:spTgt spid="49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497"/>
                                        </p:tgtEl>
                                        <p:attrNameLst>
                                          <p:attrName>style.visibility</p:attrName>
                                        </p:attrNameLst>
                                      </p:cBhvr>
                                      <p:to>
                                        <p:strVal val="visible"/>
                                      </p:to>
                                    </p:set>
                                    <p:animEffect transition="in" filter="wipe(right)">
                                      <p:cBhvr>
                                        <p:cTn id="71" dur="500"/>
                                        <p:tgtEl>
                                          <p:spTgt spid="497"/>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500"/>
                                        </p:tgtEl>
                                        <p:attrNameLst>
                                          <p:attrName>style.visibility</p:attrName>
                                        </p:attrNameLst>
                                      </p:cBhvr>
                                      <p:to>
                                        <p:strVal val="visible"/>
                                      </p:to>
                                    </p:set>
                                    <p:animEffect transition="in" filter="fade">
                                      <p:cBhvr>
                                        <p:cTn id="75" dur="500"/>
                                        <p:tgtEl>
                                          <p:spTgt spid="500"/>
                                        </p:tgtEl>
                                      </p:cBhvr>
                                    </p:animEffect>
                                  </p:childTnLst>
                                </p:cTn>
                              </p:par>
                            </p:childTnLst>
                          </p:cTn>
                        </p:par>
                        <p:par>
                          <p:cTn id="76" fill="hold">
                            <p:stCondLst>
                              <p:cond delay="1000"/>
                            </p:stCondLst>
                            <p:childTnLst>
                              <p:par>
                                <p:cTn id="77" presetID="22" presetClass="entr" presetSubtype="4" fill="hold"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ipe(down)">
                                      <p:cBhvr>
                                        <p:cTn id="79" dur="500"/>
                                        <p:tgtEl>
                                          <p:spTgt spid="38"/>
                                        </p:tgtEl>
                                      </p:cBhvr>
                                    </p:animEffect>
                                  </p:childTnLst>
                                </p:cTn>
                              </p:par>
                              <p:par>
                                <p:cTn id="80" presetID="22" presetClass="exit" presetSubtype="4" fill="hold" nodeType="withEffect">
                                  <p:stCondLst>
                                    <p:cond delay="0"/>
                                  </p:stCondLst>
                                  <p:childTnLst>
                                    <p:animEffect transition="out" filter="wipe(down)">
                                      <p:cBhvr>
                                        <p:cTn id="81" dur="500"/>
                                        <p:tgtEl>
                                          <p:spTgt spid="19"/>
                                        </p:tgtEl>
                                      </p:cBhvr>
                                    </p:animEffect>
                                    <p:set>
                                      <p:cBhvr>
                                        <p:cTn id="82" dur="1" fill="hold">
                                          <p:stCondLst>
                                            <p:cond delay="499"/>
                                          </p:stCondLst>
                                        </p:cTn>
                                        <p:tgtEl>
                                          <p:spTgt spid="19"/>
                                        </p:tgtEl>
                                        <p:attrNameLst>
                                          <p:attrName>style.visibility</p:attrName>
                                        </p:attrNameLst>
                                      </p:cBhvr>
                                      <p:to>
                                        <p:strVal val="hidden"/>
                                      </p:to>
                                    </p:set>
                                  </p:childTnLst>
                                </p:cTn>
                              </p:par>
                            </p:childTnLst>
                          </p:cTn>
                        </p:par>
                        <p:par>
                          <p:cTn id="83" fill="hold">
                            <p:stCondLst>
                              <p:cond delay="1500"/>
                            </p:stCondLst>
                            <p:childTnLst>
                              <p:par>
                                <p:cTn id="84" presetID="22" presetClass="entr" presetSubtype="4" fill="hold" nodeType="after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wipe(down)">
                                      <p:cBhvr>
                                        <p:cTn id="86" dur="500"/>
                                        <p:tgtEl>
                                          <p:spTgt spid="37"/>
                                        </p:tgtEl>
                                      </p:cBhvr>
                                    </p:animEffect>
                                  </p:childTnLst>
                                </p:cTn>
                              </p:par>
                              <p:par>
                                <p:cTn id="87" presetID="22" presetClass="exit" presetSubtype="4" fill="hold" nodeType="withEffect">
                                  <p:stCondLst>
                                    <p:cond delay="0"/>
                                  </p:stCondLst>
                                  <p:childTnLst>
                                    <p:animEffect transition="out" filter="wipe(down)">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childTnLst>
                          </p:cTn>
                        </p:par>
                        <p:par>
                          <p:cTn id="90" fill="hold">
                            <p:stCondLst>
                              <p:cond delay="2000"/>
                            </p:stCondLst>
                            <p:childTnLst>
                              <p:par>
                                <p:cTn id="91" presetID="22" presetClass="entr" presetSubtype="4" fill="hold" nodeType="afterEffect">
                                  <p:stCondLst>
                                    <p:cond delay="0"/>
                                  </p:stCondLst>
                                  <p:childTnLst>
                                    <p:set>
                                      <p:cBhvr>
                                        <p:cTn id="92" dur="1" fill="hold">
                                          <p:stCondLst>
                                            <p:cond delay="0"/>
                                          </p:stCondLst>
                                        </p:cTn>
                                        <p:tgtEl>
                                          <p:spTgt spid="551"/>
                                        </p:tgtEl>
                                        <p:attrNameLst>
                                          <p:attrName>style.visibility</p:attrName>
                                        </p:attrNameLst>
                                      </p:cBhvr>
                                      <p:to>
                                        <p:strVal val="visible"/>
                                      </p:to>
                                    </p:set>
                                    <p:animEffect transition="in" filter="wipe(down)">
                                      <p:cBhvr>
                                        <p:cTn id="93" dur="500"/>
                                        <p:tgtEl>
                                          <p:spTgt spid="551"/>
                                        </p:tgtEl>
                                      </p:cBhvr>
                                    </p:animEffect>
                                  </p:childTnLst>
                                </p:cTn>
                              </p:par>
                              <p:par>
                                <p:cTn id="94" presetID="22" presetClass="entr" presetSubtype="4" fill="hold" nodeType="withEffect">
                                  <p:stCondLst>
                                    <p:cond delay="0"/>
                                  </p:stCondLst>
                                  <p:childTnLst>
                                    <p:set>
                                      <p:cBhvr>
                                        <p:cTn id="95" dur="1" fill="hold">
                                          <p:stCondLst>
                                            <p:cond delay="0"/>
                                          </p:stCondLst>
                                        </p:cTn>
                                        <p:tgtEl>
                                          <p:spTgt spid="560"/>
                                        </p:tgtEl>
                                        <p:attrNameLst>
                                          <p:attrName>style.visibility</p:attrName>
                                        </p:attrNameLst>
                                      </p:cBhvr>
                                      <p:to>
                                        <p:strVal val="visible"/>
                                      </p:to>
                                    </p:set>
                                    <p:animEffect transition="in" filter="wipe(down)">
                                      <p:cBhvr>
                                        <p:cTn id="96" dur="500"/>
                                        <p:tgtEl>
                                          <p:spTgt spid="560"/>
                                        </p:tgtEl>
                                      </p:cBhvr>
                                    </p:animEffect>
                                  </p:childTnLst>
                                </p:cTn>
                              </p:par>
                              <p:par>
                                <p:cTn id="97" presetID="22" presetClass="exit" presetSubtype="4" fill="hold" nodeType="withEffect">
                                  <p:stCondLst>
                                    <p:cond delay="0"/>
                                  </p:stCondLst>
                                  <p:childTnLst>
                                    <p:animEffect transition="out" filter="wipe(down)">
                                      <p:cBhvr>
                                        <p:cTn id="98" dur="500"/>
                                        <p:tgtEl>
                                          <p:spTgt spid="7"/>
                                        </p:tgtEl>
                                      </p:cBhvr>
                                    </p:animEffect>
                                    <p:set>
                                      <p:cBhvr>
                                        <p:cTn id="99" dur="1" fill="hold">
                                          <p:stCondLst>
                                            <p:cond delay="499"/>
                                          </p:stCondLst>
                                        </p:cTn>
                                        <p:tgtEl>
                                          <p:spTgt spid="7"/>
                                        </p:tgtEl>
                                        <p:attrNameLst>
                                          <p:attrName>style.visibility</p:attrName>
                                        </p:attrNameLst>
                                      </p:cBhvr>
                                      <p:to>
                                        <p:strVal val="hidden"/>
                                      </p:to>
                                    </p:set>
                                  </p:childTnLst>
                                </p:cTn>
                              </p:par>
                              <p:par>
                                <p:cTn id="100" presetID="22" presetClass="exit" presetSubtype="4" fill="hold" nodeType="withEffect">
                                  <p:stCondLst>
                                    <p:cond delay="0"/>
                                  </p:stCondLst>
                                  <p:childTnLst>
                                    <p:animEffect transition="out" filter="wipe(down)">
                                      <p:cBhvr>
                                        <p:cTn id="101" dur="500"/>
                                        <p:tgtEl>
                                          <p:spTgt spid="14"/>
                                        </p:tgtEl>
                                      </p:cBhvr>
                                    </p:animEffect>
                                    <p:set>
                                      <p:cBhvr>
                                        <p:cTn id="10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1" grpId="0"/>
      <p:bldP spid="260" grpId="0" animBg="1"/>
      <p:bldP spid="312" grpId="0" animBg="1"/>
      <p:bldP spid="320" grpId="0"/>
      <p:bldP spid="414" grpId="0" animBg="1"/>
      <p:bldP spid="496" grpId="0"/>
      <p:bldP spid="50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rot="21328985">
            <a:off x="4004125" y="1417925"/>
            <a:ext cx="3585812" cy="236528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2058" name="Picture 10"/>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1903" y="1727871"/>
            <a:ext cx="3114883" cy="325833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Before Container Standards</a:t>
            </a:r>
          </a:p>
        </p:txBody>
      </p:sp>
      <p:pic>
        <p:nvPicPr>
          <p:cNvPr id="2056" name="Picture 8" descr="https://upload.wikimedia.org/wikipedia/commons/0/0e/Loading_%22Clan_McDougall%22_with_frozen_meat_for_England.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rot="265950">
            <a:off x="2809109" y="3915390"/>
            <a:ext cx="4033912" cy="291165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2050" name="Picture 2" descr="http://www.ibiblio.org/hyperwar/OnlineLibrary/photos/images/g440000/g441385.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276093">
            <a:off x="7479270" y="2335680"/>
            <a:ext cx="4553765" cy="375378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62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8"/>
                                        </p:tgtEl>
                                        <p:attrNameLst>
                                          <p:attrName>style.visibility</p:attrName>
                                        </p:attrNameLst>
                                      </p:cBhvr>
                                      <p:to>
                                        <p:strVal val="visible"/>
                                      </p:to>
                                    </p:set>
                                    <p:animEffect transition="in" filter="fade">
                                      <p:cBhvr>
                                        <p:cTn id="7" dur="800"/>
                                        <p:tgtEl>
                                          <p:spTgt spid="2058"/>
                                        </p:tgtEl>
                                      </p:cBhvr>
                                    </p:animEffect>
                                  </p:childTnLst>
                                </p:cTn>
                              </p:par>
                              <p:par>
                                <p:cTn id="8" presetID="10" presetClass="entr" presetSubtype="0" fill="hold" nodeType="withEffect">
                                  <p:stCondLst>
                                    <p:cond delay="60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1200"/>
                                        <p:tgtEl>
                                          <p:spTgt spid="2052"/>
                                        </p:tgtEl>
                                      </p:cBhvr>
                                    </p:animEffect>
                                  </p:childTnLst>
                                </p:cTn>
                              </p:par>
                              <p:par>
                                <p:cTn id="11" presetID="10" presetClass="entr" presetSubtype="0" fill="hold" nodeType="withEffect">
                                  <p:stCondLst>
                                    <p:cond delay="1500"/>
                                  </p:stCondLst>
                                  <p:childTnLst>
                                    <p:set>
                                      <p:cBhvr>
                                        <p:cTn id="12" dur="1" fill="hold">
                                          <p:stCondLst>
                                            <p:cond delay="0"/>
                                          </p:stCondLst>
                                        </p:cTn>
                                        <p:tgtEl>
                                          <p:spTgt spid="2056"/>
                                        </p:tgtEl>
                                        <p:attrNameLst>
                                          <p:attrName>style.visibility</p:attrName>
                                        </p:attrNameLst>
                                      </p:cBhvr>
                                      <p:to>
                                        <p:strVal val="visible"/>
                                      </p:to>
                                    </p:set>
                                    <p:animEffect transition="in" filter="fade">
                                      <p:cBhvr>
                                        <p:cTn id="13" dur="800"/>
                                        <p:tgtEl>
                                          <p:spTgt spid="2056"/>
                                        </p:tgtEl>
                                      </p:cBhvr>
                                    </p:animEffect>
                                  </p:childTnLst>
                                </p:cTn>
                              </p:par>
                              <p:par>
                                <p:cTn id="14" presetID="10" presetClass="entr" presetSubtype="0" fill="hold" nodeType="withEffect">
                                  <p:stCondLst>
                                    <p:cond delay="210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33" y="2980788"/>
            <a:ext cx="12101735" cy="927809"/>
          </a:xfrm>
        </p:spPr>
        <p:txBody>
          <a:bodyPr vert="horz" wrap="square" lIns="143428" tIns="89642" rIns="143428" bIns="89642" rtlCol="0" anchor="t">
            <a:noAutofit/>
          </a:bodyPr>
          <a:lstStyle/>
          <a:p>
            <a:pPr algn="ctr"/>
            <a:r>
              <a:rPr lang="en-US" sz="4705" dirty="0">
                <a:gradFill>
                  <a:gsLst>
                    <a:gs pos="1250">
                      <a:schemeClr val="tx1"/>
                    </a:gs>
                    <a:gs pos="100000">
                      <a:schemeClr val="tx1"/>
                    </a:gs>
                  </a:gsLst>
                  <a:lin ang="5400000" scaled="0"/>
                </a:gradFill>
              </a:rPr>
              <a:t>Docker Specifics</a:t>
            </a:r>
          </a:p>
        </p:txBody>
      </p:sp>
    </p:spTree>
    <p:extLst>
      <p:ext uri="{BB962C8B-B14F-4D97-AF65-F5344CB8AC3E}">
        <p14:creationId xmlns:p14="http://schemas.microsoft.com/office/powerpoint/2010/main" val="53131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5133" y="1203584"/>
            <a:ext cx="11961545" cy="3068379"/>
          </a:xfrm>
          <a:prstGeom prst="rect">
            <a:avLst/>
          </a:prstGeom>
        </p:spPr>
        <p:txBody>
          <a:bodyPr>
            <a:normAutofit/>
          </a:bodyPr>
          <a:lstStyle/>
          <a:p>
            <a:pPr marL="0" indent="0">
              <a:buNone/>
            </a:pPr>
            <a:r>
              <a:rPr lang="en-US" sz="4019" b="1" dirty="0"/>
              <a:t>Docker Containers</a:t>
            </a:r>
            <a:r>
              <a:rPr lang="en-US" dirty="0"/>
              <a:t> </a:t>
            </a:r>
            <a:r>
              <a:rPr lang="en-US" sz="3137" dirty="0"/>
              <a:t>Actual running instance of a container (writable)</a:t>
            </a:r>
          </a:p>
          <a:p>
            <a:endParaRPr lang="en-US" sz="3137" b="1" dirty="0"/>
          </a:p>
          <a:p>
            <a:pPr marL="0" indent="0">
              <a:buNone/>
            </a:pPr>
            <a:r>
              <a:rPr lang="en-US" sz="4019" b="1" dirty="0"/>
              <a:t>Docker Images</a:t>
            </a:r>
            <a:r>
              <a:rPr lang="en-US" dirty="0"/>
              <a:t>  </a:t>
            </a:r>
            <a:r>
              <a:rPr lang="en-US" sz="3137" dirty="0"/>
              <a:t>ready-only (</a:t>
            </a:r>
            <a:r>
              <a:rPr lang="en-US" sz="3200" dirty="0"/>
              <a:t>Immutable)</a:t>
            </a:r>
            <a:r>
              <a:rPr lang="en-US" sz="3137" dirty="0"/>
              <a:t> templates that help define Docker containers</a:t>
            </a:r>
          </a:p>
          <a:p>
            <a:pPr marL="0" indent="0">
              <a:buNone/>
            </a:pPr>
            <a:endParaRPr lang="en-US" dirty="0"/>
          </a:p>
          <a:p>
            <a:pPr marL="0" indent="0">
              <a:buNone/>
            </a:pPr>
            <a:endParaRPr lang="en-US" dirty="0"/>
          </a:p>
        </p:txBody>
      </p:sp>
      <p:sp>
        <p:nvSpPr>
          <p:cNvPr id="2" name="Title 1"/>
          <p:cNvSpPr>
            <a:spLocks noGrp="1"/>
          </p:cNvSpPr>
          <p:nvPr>
            <p:ph type="title"/>
          </p:nvPr>
        </p:nvSpPr>
        <p:spPr>
          <a:xfrm>
            <a:off x="194537" y="142109"/>
            <a:ext cx="10514108" cy="741675"/>
          </a:xfrm>
        </p:spPr>
        <p:txBody>
          <a:bodyPr/>
          <a:lstStyle/>
          <a:p>
            <a:r>
              <a:rPr lang="en-US" dirty="0"/>
              <a:t>Terminology</a:t>
            </a:r>
          </a:p>
        </p:txBody>
      </p:sp>
      <p:sp>
        <p:nvSpPr>
          <p:cNvPr id="4" name="Rounded Rectangle 3"/>
          <p:cNvSpPr/>
          <p:nvPr/>
        </p:nvSpPr>
        <p:spPr bwMode="auto">
          <a:xfrm>
            <a:off x="2517774" y="4453764"/>
            <a:ext cx="4191000" cy="1822714"/>
          </a:xfrm>
          <a:prstGeom prst="roundRect">
            <a:avLst/>
          </a:prstGeom>
          <a:solidFill>
            <a:schemeClr val="tx1"/>
          </a:solidFill>
          <a:ln w="19050">
            <a:solidFill>
              <a:srgbClr val="008272"/>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ounded Rectangle 4"/>
          <p:cNvSpPr/>
          <p:nvPr/>
        </p:nvSpPr>
        <p:spPr bwMode="auto">
          <a:xfrm>
            <a:off x="2517774" y="4904995"/>
            <a:ext cx="3733800" cy="1365514"/>
          </a:xfrm>
          <a:prstGeom prst="roundRect">
            <a:avLst/>
          </a:prstGeom>
          <a:solidFill>
            <a:schemeClr val="tx1"/>
          </a:solidFill>
          <a:ln w="19050">
            <a:solidFill>
              <a:schemeClr val="accent6"/>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ounded Rectangle 5"/>
          <p:cNvSpPr/>
          <p:nvPr/>
        </p:nvSpPr>
        <p:spPr bwMode="auto">
          <a:xfrm>
            <a:off x="2517774" y="5362196"/>
            <a:ext cx="3352800" cy="902462"/>
          </a:xfrm>
          <a:prstGeom prst="roundRect">
            <a:avLst/>
          </a:prstGeom>
          <a:solidFill>
            <a:schemeClr val="tx1"/>
          </a:solidFill>
          <a:ln w="19050">
            <a:solidFill>
              <a:schemeClr val="accent6"/>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ounded Rectangle 6"/>
          <p:cNvSpPr/>
          <p:nvPr/>
        </p:nvSpPr>
        <p:spPr bwMode="auto">
          <a:xfrm>
            <a:off x="2517774" y="5813543"/>
            <a:ext cx="2971800" cy="457083"/>
          </a:xfrm>
          <a:prstGeom prst="roundRect">
            <a:avLst/>
          </a:prstGeom>
          <a:solidFill>
            <a:schemeClr val="tx1"/>
          </a:solidFill>
          <a:ln w="19050">
            <a:solidFill>
              <a:schemeClr val="accent6"/>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bwMode="auto">
          <a:xfrm>
            <a:off x="2517774" y="5819395"/>
            <a:ext cx="2133600" cy="451231"/>
          </a:xfrm>
          <a:prstGeom prst="rect">
            <a:avLst/>
          </a:prstGeom>
          <a:solidFill>
            <a:schemeClr val="tx1"/>
          </a:solidFill>
          <a:ln w="127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Read Layer</a:t>
            </a:r>
          </a:p>
        </p:txBody>
      </p:sp>
      <p:sp>
        <p:nvSpPr>
          <p:cNvPr id="9" name="Rectangle 8"/>
          <p:cNvSpPr/>
          <p:nvPr/>
        </p:nvSpPr>
        <p:spPr bwMode="auto">
          <a:xfrm>
            <a:off x="2517774" y="4910964"/>
            <a:ext cx="2133600" cy="451231"/>
          </a:xfrm>
          <a:prstGeom prst="rect">
            <a:avLst/>
          </a:prstGeom>
          <a:solidFill>
            <a:schemeClr val="tx1"/>
          </a:solidFill>
          <a:ln w="127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Read Layer</a:t>
            </a:r>
          </a:p>
        </p:txBody>
      </p:sp>
      <p:sp>
        <p:nvSpPr>
          <p:cNvPr id="10" name="Rectangle 9"/>
          <p:cNvSpPr/>
          <p:nvPr/>
        </p:nvSpPr>
        <p:spPr bwMode="auto">
          <a:xfrm>
            <a:off x="2517774" y="5368164"/>
            <a:ext cx="2133600" cy="451231"/>
          </a:xfrm>
          <a:prstGeom prst="rect">
            <a:avLst/>
          </a:prstGeom>
          <a:solidFill>
            <a:schemeClr val="tx1"/>
          </a:solidFill>
          <a:ln w="127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Read Layer</a:t>
            </a:r>
          </a:p>
        </p:txBody>
      </p:sp>
      <p:sp>
        <p:nvSpPr>
          <p:cNvPr id="11" name="Rectangle 10"/>
          <p:cNvSpPr/>
          <p:nvPr/>
        </p:nvSpPr>
        <p:spPr bwMode="auto">
          <a:xfrm>
            <a:off x="2517774" y="4453764"/>
            <a:ext cx="2133600" cy="451231"/>
          </a:xfrm>
          <a:prstGeom prst="rect">
            <a:avLst/>
          </a:prstGeom>
          <a:solidFill>
            <a:schemeClr val="tx1"/>
          </a:solidFill>
          <a:ln w="1270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Read-Write Layer</a:t>
            </a:r>
          </a:p>
        </p:txBody>
      </p:sp>
      <p:sp>
        <p:nvSpPr>
          <p:cNvPr id="12" name="Oval 11"/>
          <p:cNvSpPr/>
          <p:nvPr/>
        </p:nvSpPr>
        <p:spPr bwMode="auto">
          <a:xfrm>
            <a:off x="4956174" y="5892283"/>
            <a:ext cx="304800" cy="299602"/>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1</a:t>
            </a:r>
          </a:p>
        </p:txBody>
      </p:sp>
      <p:sp>
        <p:nvSpPr>
          <p:cNvPr id="13" name="Oval 12"/>
          <p:cNvSpPr/>
          <p:nvPr/>
        </p:nvSpPr>
        <p:spPr bwMode="auto">
          <a:xfrm>
            <a:off x="5453013" y="5454602"/>
            <a:ext cx="304800" cy="299602"/>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2</a:t>
            </a:r>
            <a:endParaRPr lang="en-US" sz="2000" dirty="0">
              <a:gradFill>
                <a:gsLst>
                  <a:gs pos="0">
                    <a:srgbClr val="FFFFFF"/>
                  </a:gs>
                  <a:gs pos="100000">
                    <a:srgbClr val="FFFFFF"/>
                  </a:gs>
                </a:gsLst>
                <a:lin ang="5400000" scaled="0"/>
              </a:gradFill>
            </a:endParaRPr>
          </a:p>
        </p:txBody>
      </p:sp>
      <p:sp>
        <p:nvSpPr>
          <p:cNvPr id="14" name="Oval 13"/>
          <p:cNvSpPr/>
          <p:nvPr/>
        </p:nvSpPr>
        <p:spPr bwMode="auto">
          <a:xfrm>
            <a:off x="5764296" y="4986778"/>
            <a:ext cx="304800" cy="299602"/>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3</a:t>
            </a:r>
          </a:p>
        </p:txBody>
      </p:sp>
      <p:sp>
        <p:nvSpPr>
          <p:cNvPr id="15" name="Oval 14"/>
          <p:cNvSpPr/>
          <p:nvPr/>
        </p:nvSpPr>
        <p:spPr bwMode="auto">
          <a:xfrm>
            <a:off x="6175374" y="4529578"/>
            <a:ext cx="304800" cy="299602"/>
          </a:xfrm>
          <a:prstGeom prst="ellipse">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4</a:t>
            </a:r>
          </a:p>
        </p:txBody>
      </p:sp>
      <p:cxnSp>
        <p:nvCxnSpPr>
          <p:cNvPr id="16" name="Straight Arrow Connector 15"/>
          <p:cNvCxnSpPr/>
          <p:nvPr/>
        </p:nvCxnSpPr>
        <p:spPr>
          <a:xfrm flipH="1">
            <a:off x="6480174" y="4679379"/>
            <a:ext cx="1600200" cy="0"/>
          </a:xfrm>
          <a:prstGeom prst="straightConnector1">
            <a:avLst/>
          </a:prstGeom>
          <a:ln w="19050">
            <a:solidFill>
              <a:srgbClr val="3333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6069096" y="5136580"/>
            <a:ext cx="2316078" cy="398284"/>
          </a:xfrm>
          <a:prstGeom prst="straightConnector1">
            <a:avLst/>
          </a:prstGeom>
          <a:ln w="19050">
            <a:solidFill>
              <a:srgbClr val="3333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3" idx="6"/>
          </p:cNvCxnSpPr>
          <p:nvPr/>
        </p:nvCxnSpPr>
        <p:spPr>
          <a:xfrm flipH="1" flipV="1">
            <a:off x="5757813" y="5604403"/>
            <a:ext cx="2627361" cy="5967"/>
          </a:xfrm>
          <a:prstGeom prst="straightConnector1">
            <a:avLst/>
          </a:prstGeom>
          <a:ln w="19050">
            <a:solidFill>
              <a:srgbClr val="3333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2" idx="6"/>
          </p:cNvCxnSpPr>
          <p:nvPr/>
        </p:nvCxnSpPr>
        <p:spPr>
          <a:xfrm flipH="1">
            <a:off x="5260974" y="5684665"/>
            <a:ext cx="3124200" cy="357419"/>
          </a:xfrm>
          <a:prstGeom prst="straightConnector1">
            <a:avLst/>
          </a:prstGeom>
          <a:ln w="19050">
            <a:solidFill>
              <a:srgbClr val="33333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057321" y="4385767"/>
            <a:ext cx="2927920" cy="553998"/>
          </a:xfrm>
          <a:prstGeom prst="rect">
            <a:avLst/>
          </a:prstGeom>
        </p:spPr>
        <p:txBody>
          <a:bodyPr wrap="square">
            <a:spAutoFit/>
          </a:bodyPr>
          <a:lstStyle/>
          <a:p>
            <a:r>
              <a:rPr lang="en-US" sz="3000" dirty="0">
                <a:latin typeface="+mj-lt"/>
                <a:ea typeface="Consolas" charset="0"/>
                <a:cs typeface="Consolas" charset="0"/>
              </a:rPr>
              <a:t>Container</a:t>
            </a:r>
            <a:endParaRPr lang="en-US" sz="3000" dirty="0">
              <a:latin typeface="+mj-lt"/>
            </a:endParaRPr>
          </a:p>
        </p:txBody>
      </p:sp>
      <p:sp>
        <p:nvSpPr>
          <p:cNvPr id="21" name="Rectangle 20"/>
          <p:cNvSpPr/>
          <p:nvPr/>
        </p:nvSpPr>
        <p:spPr>
          <a:xfrm>
            <a:off x="8385172" y="5296032"/>
            <a:ext cx="1318453" cy="553998"/>
          </a:xfrm>
          <a:prstGeom prst="rect">
            <a:avLst/>
          </a:prstGeom>
        </p:spPr>
        <p:txBody>
          <a:bodyPr wrap="square">
            <a:spAutoFit/>
          </a:bodyPr>
          <a:lstStyle/>
          <a:p>
            <a:r>
              <a:rPr lang="en-US" sz="3000" dirty="0">
                <a:latin typeface="+mj-lt"/>
                <a:ea typeface="Consolas" charset="0"/>
                <a:cs typeface="Consolas" charset="0"/>
              </a:rPr>
              <a:t>Image</a:t>
            </a:r>
            <a:endParaRPr lang="en-US" sz="3000" dirty="0">
              <a:latin typeface="+mj-lt"/>
            </a:endParaRPr>
          </a:p>
        </p:txBody>
      </p:sp>
    </p:spTree>
    <p:extLst>
      <p:ext uri="{BB962C8B-B14F-4D97-AF65-F5344CB8AC3E}">
        <p14:creationId xmlns:p14="http://schemas.microsoft.com/office/powerpoint/2010/main" val="183156921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Run</a:t>
            </a:r>
          </a:p>
        </p:txBody>
      </p:sp>
      <p:sp>
        <p:nvSpPr>
          <p:cNvPr id="23" name="Content Placeholder 2"/>
          <p:cNvSpPr>
            <a:spLocks noGrp="1"/>
          </p:cNvSpPr>
          <p:nvPr>
            <p:ph type="body" sz="quarter" idx="10"/>
          </p:nvPr>
        </p:nvSpPr>
        <p:spPr>
          <a:xfrm>
            <a:off x="269240" y="1421805"/>
            <a:ext cx="11961545" cy="807045"/>
          </a:xfrm>
          <a:prstGeom prst="rect">
            <a:avLst/>
          </a:prstGeom>
        </p:spPr>
        <p:txBody>
          <a:bodyPr>
            <a:normAutofit/>
          </a:bodyPr>
          <a:lstStyle/>
          <a:p>
            <a:pPr marL="0" indent="0">
              <a:buNone/>
            </a:pPr>
            <a:r>
              <a:rPr lang="en-US" sz="2800" b="1" dirty="0"/>
              <a:t>Downloads image &amp; creates &amp; starts container</a:t>
            </a:r>
          </a:p>
          <a:p>
            <a:endParaRPr lang="en-US" sz="3137" b="1" dirty="0"/>
          </a:p>
          <a:p>
            <a:pPr marL="0" indent="0">
              <a:buNone/>
            </a:pPr>
            <a:endParaRPr lang="en-US" dirty="0"/>
          </a:p>
          <a:p>
            <a:pPr marL="0" indent="0">
              <a:buNone/>
            </a:pPr>
            <a:endParaRPr lang="en-US" dirty="0"/>
          </a:p>
        </p:txBody>
      </p:sp>
      <p:sp>
        <p:nvSpPr>
          <p:cNvPr id="26" name="Rectangle 25"/>
          <p:cNvSpPr/>
          <p:nvPr/>
        </p:nvSpPr>
        <p:spPr>
          <a:xfrm>
            <a:off x="1814513" y="4143376"/>
            <a:ext cx="10253442" cy="701731"/>
          </a:xfrm>
          <a:prstGeom prst="rect">
            <a:avLst/>
          </a:prstGeom>
        </p:spPr>
        <p:txBody>
          <a:bodyPr wrap="square">
            <a:spAutoFit/>
          </a:bodyPr>
          <a:lstStyle/>
          <a:p>
            <a:pPr defTabSz="914367">
              <a:lnSpc>
                <a:spcPct val="90000"/>
              </a:lnSpc>
              <a:spcBef>
                <a:spcPct val="20000"/>
              </a:spcBef>
              <a:buSzPct val="90000"/>
            </a:pPr>
            <a:r>
              <a:rPr lang="de-DE" sz="4400" b="1" dirty="0">
                <a:gradFill>
                  <a:gsLst>
                    <a:gs pos="1250">
                      <a:schemeClr val="tx1"/>
                    </a:gs>
                    <a:gs pos="100000">
                      <a:schemeClr val="tx1"/>
                    </a:gs>
                  </a:gsLst>
                  <a:lin ang="5400000" scaled="0"/>
                </a:gradFill>
                <a:latin typeface="+mj-lt"/>
              </a:rPr>
              <a:t>docker run -it ubuntu /bin/bash</a:t>
            </a:r>
            <a:endParaRPr lang="en-US" sz="4400" b="1" dirty="0">
              <a:gradFill>
                <a:gsLst>
                  <a:gs pos="1250">
                    <a:schemeClr val="tx1"/>
                  </a:gs>
                  <a:gs pos="100000">
                    <a:schemeClr val="tx1"/>
                  </a:gs>
                </a:gsLst>
                <a:lin ang="5400000" scaled="0"/>
              </a:gradFill>
              <a:latin typeface="+mj-lt"/>
            </a:endParaRPr>
          </a:p>
        </p:txBody>
      </p:sp>
      <p:sp>
        <p:nvSpPr>
          <p:cNvPr id="30" name="Rectangle 29"/>
          <p:cNvSpPr/>
          <p:nvPr/>
        </p:nvSpPr>
        <p:spPr>
          <a:xfrm>
            <a:off x="2916139" y="3022006"/>
            <a:ext cx="5569153" cy="701731"/>
          </a:xfrm>
          <a:prstGeom prst="rect">
            <a:avLst/>
          </a:prstGeom>
        </p:spPr>
        <p:txBody>
          <a:bodyPr wrap="none">
            <a:spAutoFit/>
          </a:bodyPr>
          <a:lstStyle/>
          <a:p>
            <a:pPr defTabSz="914367">
              <a:lnSpc>
                <a:spcPct val="90000"/>
              </a:lnSpc>
              <a:spcBef>
                <a:spcPct val="20000"/>
              </a:spcBef>
              <a:buSzPct val="90000"/>
            </a:pPr>
            <a:r>
              <a:rPr lang="en-US" sz="4400" b="1" dirty="0" err="1">
                <a:gradFill>
                  <a:gsLst>
                    <a:gs pos="1250">
                      <a:schemeClr val="tx1"/>
                    </a:gs>
                    <a:gs pos="100000">
                      <a:schemeClr val="tx1"/>
                    </a:gs>
                  </a:gsLst>
                  <a:lin ang="5400000" scaled="0"/>
                </a:gradFill>
                <a:latin typeface="+mj-lt"/>
              </a:rPr>
              <a:t>docker</a:t>
            </a:r>
            <a:r>
              <a:rPr lang="en-US" sz="4400" b="1" dirty="0">
                <a:gradFill>
                  <a:gsLst>
                    <a:gs pos="1250">
                      <a:schemeClr val="tx1"/>
                    </a:gs>
                    <a:gs pos="100000">
                      <a:schemeClr val="tx1"/>
                    </a:gs>
                  </a:gsLst>
                  <a:lin ang="5400000" scaled="0"/>
                </a:gradFill>
                <a:latin typeface="+mj-lt"/>
              </a:rPr>
              <a:t> run hello-world</a:t>
            </a:r>
          </a:p>
        </p:txBody>
      </p:sp>
    </p:spTree>
    <p:extLst>
      <p:ext uri="{BB962C8B-B14F-4D97-AF65-F5344CB8AC3E}">
        <p14:creationId xmlns:p14="http://schemas.microsoft.com/office/powerpoint/2010/main" val="1565170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5133" y="1203584"/>
            <a:ext cx="11961545" cy="5419562"/>
          </a:xfrm>
          <a:prstGeom prst="rect">
            <a:avLst/>
          </a:prstGeom>
        </p:spPr>
        <p:txBody>
          <a:bodyPr>
            <a:normAutofit/>
          </a:bodyPr>
          <a:lstStyle/>
          <a:p>
            <a:r>
              <a:rPr lang="en-US" sz="4705" b="1" dirty="0"/>
              <a:t>Docker Host</a:t>
            </a:r>
            <a:r>
              <a:rPr lang="en-US" sz="3529" dirty="0"/>
              <a:t> </a:t>
            </a:r>
            <a:r>
              <a:rPr lang="en-US" sz="3137" dirty="0"/>
              <a:t>Containerization virtualization service</a:t>
            </a:r>
            <a:endParaRPr lang="en-US" b="1" dirty="0"/>
          </a:p>
          <a:p>
            <a:r>
              <a:rPr lang="en-US" sz="4117" b="1" dirty="0"/>
              <a:t>Docker Hub</a:t>
            </a:r>
            <a:r>
              <a:rPr lang="en-US" dirty="0"/>
              <a:t> </a:t>
            </a:r>
            <a:r>
              <a:rPr lang="en-US" sz="3137" dirty="0"/>
              <a:t>Sharing and managing images</a:t>
            </a:r>
          </a:p>
          <a:p>
            <a:r>
              <a:rPr lang="en-US" sz="4019" b="1" dirty="0"/>
              <a:t>Docker Containers</a:t>
            </a:r>
            <a:r>
              <a:rPr lang="en-US" dirty="0"/>
              <a:t> </a:t>
            </a:r>
            <a:r>
              <a:rPr lang="en-US" sz="3137" dirty="0"/>
              <a:t>Actual running of applications </a:t>
            </a:r>
          </a:p>
          <a:p>
            <a:r>
              <a:rPr lang="en-US" sz="4117" b="1" dirty="0"/>
              <a:t>Docker Client</a:t>
            </a:r>
            <a:r>
              <a:rPr lang="en-US" dirty="0"/>
              <a:t> </a:t>
            </a:r>
            <a:r>
              <a:rPr lang="en-US" sz="3137" dirty="0"/>
              <a:t>Communication between user and Docker Host</a:t>
            </a:r>
          </a:p>
          <a:p>
            <a:r>
              <a:rPr lang="en-US" sz="4019" b="1" dirty="0"/>
              <a:t>Docker Image</a:t>
            </a:r>
            <a:r>
              <a:rPr lang="en-US" dirty="0"/>
              <a:t>  </a:t>
            </a:r>
            <a:r>
              <a:rPr lang="en-US" sz="3137" dirty="0"/>
              <a:t>ready-only templates that help launch Docker containers</a:t>
            </a:r>
          </a:p>
          <a:p>
            <a:r>
              <a:rPr lang="en-US" sz="4019" b="1" dirty="0" err="1"/>
              <a:t>DockerFile</a:t>
            </a:r>
            <a:r>
              <a:rPr lang="en-US" sz="3137" dirty="0"/>
              <a:t> Instructions to automate image creation</a:t>
            </a:r>
          </a:p>
          <a:p>
            <a:endParaRPr lang="en-US" dirty="0"/>
          </a:p>
        </p:txBody>
      </p:sp>
      <p:sp>
        <p:nvSpPr>
          <p:cNvPr id="2" name="Title 1"/>
          <p:cNvSpPr>
            <a:spLocks noGrp="1"/>
          </p:cNvSpPr>
          <p:nvPr>
            <p:ph type="title"/>
          </p:nvPr>
        </p:nvSpPr>
        <p:spPr>
          <a:xfrm>
            <a:off x="194537" y="142109"/>
            <a:ext cx="10514108" cy="741675"/>
          </a:xfrm>
        </p:spPr>
        <p:txBody>
          <a:bodyPr/>
          <a:lstStyle/>
          <a:p>
            <a:r>
              <a:rPr lang="en-US" dirty="0"/>
              <a:t>Terminology</a:t>
            </a:r>
          </a:p>
        </p:txBody>
      </p:sp>
    </p:spTree>
    <p:extLst>
      <p:ext uri="{BB962C8B-B14F-4D97-AF65-F5344CB8AC3E}">
        <p14:creationId xmlns:p14="http://schemas.microsoft.com/office/powerpoint/2010/main" val="173996338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3528" y="2361198"/>
            <a:ext cx="11655840" cy="899665"/>
          </a:xfrm>
        </p:spPr>
        <p:txBody>
          <a:bodyPr/>
          <a:lstStyle/>
          <a:p>
            <a:r>
              <a:rPr lang="en-US" dirty="0"/>
              <a:t>Demo – 20 Web Servers </a:t>
            </a:r>
            <a:br>
              <a:rPr lang="en-US" dirty="0"/>
            </a:br>
            <a:r>
              <a:rPr lang="en-US" dirty="0"/>
              <a:t>			 		</a:t>
            </a:r>
            <a:r>
              <a:rPr lang="en-US" sz="3600" i="1" dirty="0"/>
              <a:t>faster than you can count to ...</a:t>
            </a:r>
            <a:endParaRPr lang="en-US" i="1" dirty="0"/>
          </a:p>
        </p:txBody>
      </p:sp>
    </p:spTree>
    <p:extLst>
      <p:ext uri="{BB962C8B-B14F-4D97-AF65-F5344CB8AC3E}">
        <p14:creationId xmlns:p14="http://schemas.microsoft.com/office/powerpoint/2010/main" val="39585297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0411" y="1860257"/>
            <a:ext cx="5037876" cy="4948342"/>
          </a:xfrm>
        </p:spPr>
        <p:txBody>
          <a:bodyPr/>
          <a:lstStyle/>
          <a:p>
            <a:pPr marL="0" indent="0">
              <a:buNone/>
            </a:pPr>
            <a:r>
              <a:rPr lang="en-US" dirty="0"/>
              <a:t>A text file where you tell Docker what you want in your Docker image</a:t>
            </a:r>
          </a:p>
          <a:p>
            <a:pPr marL="0" indent="0">
              <a:buNone/>
            </a:pPr>
            <a:endParaRPr lang="en-US" sz="1765" dirty="0"/>
          </a:p>
          <a:p>
            <a:pPr marL="0" indent="0">
              <a:buNone/>
            </a:pPr>
            <a:r>
              <a:rPr lang="en-US" dirty="0"/>
              <a:t>Takes a snapshot every command, uses cache for performance</a:t>
            </a:r>
          </a:p>
        </p:txBody>
      </p:sp>
      <p:sp>
        <p:nvSpPr>
          <p:cNvPr id="3" name="Title 2"/>
          <p:cNvSpPr>
            <a:spLocks noGrp="1"/>
          </p:cNvSpPr>
          <p:nvPr>
            <p:ph type="title"/>
          </p:nvPr>
        </p:nvSpPr>
        <p:spPr/>
        <p:txBody>
          <a:bodyPr/>
          <a:lstStyle/>
          <a:p>
            <a:r>
              <a:rPr lang="en-US" dirty="0">
                <a:solidFill>
                  <a:srgbClr val="0072C6"/>
                </a:solidFill>
              </a:rPr>
              <a:t>A Dockerfile is your “recipe”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500" y="2308363"/>
            <a:ext cx="5260975" cy="2870947"/>
          </a:xfrm>
          <a:prstGeom prst="rect">
            <a:avLst/>
          </a:prstGeom>
        </p:spPr>
      </p:pic>
    </p:spTree>
    <p:extLst>
      <p:ext uri="{BB962C8B-B14F-4D97-AF65-F5344CB8AC3E}">
        <p14:creationId xmlns:p14="http://schemas.microsoft.com/office/powerpoint/2010/main" val="30337225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Build</a:t>
            </a:r>
          </a:p>
        </p:txBody>
      </p:sp>
      <p:sp>
        <p:nvSpPr>
          <p:cNvPr id="23" name="Content Placeholder 2"/>
          <p:cNvSpPr>
            <a:spLocks noGrp="1"/>
          </p:cNvSpPr>
          <p:nvPr>
            <p:ph type="body" sz="quarter" idx="10"/>
          </p:nvPr>
        </p:nvSpPr>
        <p:spPr>
          <a:xfrm>
            <a:off x="269240" y="1421805"/>
            <a:ext cx="11961545" cy="807045"/>
          </a:xfrm>
          <a:prstGeom prst="rect">
            <a:avLst/>
          </a:prstGeom>
        </p:spPr>
        <p:txBody>
          <a:bodyPr>
            <a:normAutofit/>
          </a:bodyPr>
          <a:lstStyle/>
          <a:p>
            <a:pPr marL="0" indent="0">
              <a:buNone/>
            </a:pPr>
            <a:r>
              <a:rPr lang="en-US" sz="2800" b="1" dirty="0"/>
              <a:t>Creates the image</a:t>
            </a:r>
          </a:p>
          <a:p>
            <a:endParaRPr lang="en-US" sz="3137" b="1" dirty="0"/>
          </a:p>
          <a:p>
            <a:pPr marL="0" indent="0">
              <a:buNone/>
            </a:pPr>
            <a:endParaRPr lang="en-US" dirty="0"/>
          </a:p>
          <a:p>
            <a:pPr marL="0" indent="0">
              <a:buNone/>
            </a:pPr>
            <a:endParaRPr lang="en-US" dirty="0"/>
          </a:p>
        </p:txBody>
      </p:sp>
      <p:sp>
        <p:nvSpPr>
          <p:cNvPr id="30" name="Rectangle 29"/>
          <p:cNvSpPr/>
          <p:nvPr/>
        </p:nvSpPr>
        <p:spPr>
          <a:xfrm>
            <a:off x="2721909" y="3479206"/>
            <a:ext cx="6750502" cy="701731"/>
          </a:xfrm>
          <a:prstGeom prst="rect">
            <a:avLst/>
          </a:prstGeom>
        </p:spPr>
        <p:txBody>
          <a:bodyPr wrap="none">
            <a:spAutoFit/>
          </a:bodyPr>
          <a:lstStyle/>
          <a:p>
            <a:pPr defTabSz="914367">
              <a:lnSpc>
                <a:spcPct val="90000"/>
              </a:lnSpc>
              <a:spcBef>
                <a:spcPct val="20000"/>
              </a:spcBef>
              <a:buSzPct val="90000"/>
            </a:pPr>
            <a:r>
              <a:rPr lang="en-US" sz="4400" b="1" dirty="0" err="1">
                <a:gradFill>
                  <a:gsLst>
                    <a:gs pos="1250">
                      <a:schemeClr val="tx1"/>
                    </a:gs>
                    <a:gs pos="100000">
                      <a:schemeClr val="tx1"/>
                    </a:gs>
                  </a:gsLst>
                  <a:lin ang="5400000" scaled="0"/>
                </a:gradFill>
                <a:latin typeface="+mj-lt"/>
              </a:rPr>
              <a:t>docker</a:t>
            </a:r>
            <a:r>
              <a:rPr lang="en-US" sz="4400" b="1" dirty="0">
                <a:gradFill>
                  <a:gsLst>
                    <a:gs pos="1250">
                      <a:schemeClr val="tx1"/>
                    </a:gs>
                    <a:gs pos="100000">
                      <a:schemeClr val="tx1"/>
                    </a:gs>
                  </a:gsLst>
                  <a:lin ang="5400000" scaled="0"/>
                </a:gradFill>
                <a:latin typeface="+mj-lt"/>
              </a:rPr>
              <a:t> build –t </a:t>
            </a:r>
            <a:r>
              <a:rPr lang="en-US" sz="4400" b="1" dirty="0" err="1">
                <a:gradFill>
                  <a:gsLst>
                    <a:gs pos="1250">
                      <a:schemeClr val="tx1"/>
                    </a:gs>
                    <a:gs pos="100000">
                      <a:schemeClr val="tx1"/>
                    </a:gs>
                  </a:gsLst>
                  <a:lin ang="5400000" scaled="0"/>
                </a:gradFill>
                <a:latin typeface="+mj-lt"/>
              </a:rPr>
              <a:t>aspnetcore</a:t>
            </a:r>
            <a:r>
              <a:rPr lang="en-US" sz="4400" b="1" dirty="0">
                <a:gradFill>
                  <a:gsLst>
                    <a:gs pos="1250">
                      <a:schemeClr val="tx1"/>
                    </a:gs>
                    <a:gs pos="100000">
                      <a:schemeClr val="tx1"/>
                    </a:gs>
                  </a:gsLst>
                  <a:lin ang="5400000" scaled="0"/>
                </a:gradFill>
                <a:latin typeface="+mj-lt"/>
              </a:rPr>
              <a:t> .</a:t>
            </a:r>
          </a:p>
        </p:txBody>
      </p:sp>
      <p:pic>
        <p:nvPicPr>
          <p:cNvPr id="2" name="Picture 1"/>
          <p:cNvPicPr>
            <a:picLocks noChangeAspect="1"/>
          </p:cNvPicPr>
          <p:nvPr/>
        </p:nvPicPr>
        <p:blipFill>
          <a:blip r:embed="rId3"/>
          <a:stretch>
            <a:fillRect/>
          </a:stretch>
        </p:blipFill>
        <p:spPr>
          <a:xfrm>
            <a:off x="13258202" y="2610701"/>
            <a:ext cx="8564170" cy="2438740"/>
          </a:xfrm>
          <a:prstGeom prst="rect">
            <a:avLst/>
          </a:prstGeom>
        </p:spPr>
      </p:pic>
      <p:pic>
        <p:nvPicPr>
          <p:cNvPr id="4" name="Picture 3"/>
          <p:cNvPicPr>
            <a:picLocks noChangeAspect="1"/>
          </p:cNvPicPr>
          <p:nvPr/>
        </p:nvPicPr>
        <p:blipFill>
          <a:blip r:embed="rId4"/>
          <a:stretch>
            <a:fillRect/>
          </a:stretch>
        </p:blipFill>
        <p:spPr>
          <a:xfrm>
            <a:off x="13181991" y="4003956"/>
            <a:ext cx="8716591" cy="5953956"/>
          </a:xfrm>
          <a:prstGeom prst="rect">
            <a:avLst/>
          </a:prstGeom>
        </p:spPr>
      </p:pic>
      <p:pic>
        <p:nvPicPr>
          <p:cNvPr id="5" name="Picture 4"/>
          <p:cNvPicPr>
            <a:picLocks noChangeAspect="1"/>
          </p:cNvPicPr>
          <p:nvPr/>
        </p:nvPicPr>
        <p:blipFill>
          <a:blip r:embed="rId5"/>
          <a:stretch>
            <a:fillRect/>
          </a:stretch>
        </p:blipFill>
        <p:spPr>
          <a:xfrm>
            <a:off x="1351992" y="7408450"/>
            <a:ext cx="9088118" cy="4429743"/>
          </a:xfrm>
          <a:prstGeom prst="rect">
            <a:avLst/>
          </a:prstGeom>
        </p:spPr>
      </p:pic>
    </p:spTree>
    <p:extLst>
      <p:ext uri="{BB962C8B-B14F-4D97-AF65-F5344CB8AC3E}">
        <p14:creationId xmlns:p14="http://schemas.microsoft.com/office/powerpoint/2010/main" val="2823243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4.81481E-6 L -0.93359 0.00602 " pathEditMode="relative" rAng="0" ptsTypes="AA">
                                      <p:cBhvr>
                                        <p:cTn id="6" dur="2000" fill="hold"/>
                                        <p:tgtEl>
                                          <p:spTgt spid="2"/>
                                        </p:tgtEl>
                                        <p:attrNameLst>
                                          <p:attrName>ppt_x</p:attrName>
                                          <p:attrName>ppt_y</p:attrName>
                                        </p:attrNameLst>
                                      </p:cBhvr>
                                      <p:rCtr x="-46680" y="301"/>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875E-6 -4.07407E-6 L -0.94153 -0.51041 " pathEditMode="relative" rAng="0" ptsTypes="AA">
                                      <p:cBhvr>
                                        <p:cTn id="10" dur="2000" fill="hold"/>
                                        <p:tgtEl>
                                          <p:spTgt spid="4"/>
                                        </p:tgtEl>
                                        <p:attrNameLst>
                                          <p:attrName>ppt_x</p:attrName>
                                          <p:attrName>ppt_y</p:attrName>
                                        </p:attrNameLst>
                                      </p:cBhvr>
                                      <p:rCtr x="-47083" y="-25532"/>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0117 0.04884 L 0.01719 -0.81944 " pathEditMode="relative" rAng="0" ptsTypes="AA">
                                      <p:cBhvr>
                                        <p:cTn id="14" dur="2000" fill="hold"/>
                                        <p:tgtEl>
                                          <p:spTgt spid="5"/>
                                        </p:tgtEl>
                                        <p:attrNameLst>
                                          <p:attrName>ppt_x</p:attrName>
                                          <p:attrName>ppt_y</p:attrName>
                                        </p:attrNameLst>
                                      </p:cBhvr>
                                      <p:rCtr x="911" y="-4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Image Registries</a:t>
            </a:r>
            <a:br>
              <a:rPr lang="en-US" dirty="0"/>
            </a:br>
            <a:endParaRPr lang="en-US" dirty="0"/>
          </a:p>
        </p:txBody>
      </p:sp>
      <p:sp>
        <p:nvSpPr>
          <p:cNvPr id="2" name="Text Placeholder 1"/>
          <p:cNvSpPr>
            <a:spLocks noGrp="1"/>
          </p:cNvSpPr>
          <p:nvPr>
            <p:ph type="body" sz="quarter" idx="10"/>
          </p:nvPr>
        </p:nvSpPr>
        <p:spPr>
          <a:xfrm>
            <a:off x="269239" y="1189495"/>
            <a:ext cx="11653523" cy="2383638"/>
          </a:xfrm>
        </p:spPr>
        <p:txBody>
          <a:bodyPr/>
          <a:lstStyle/>
          <a:p>
            <a:r>
              <a:rPr lang="en-US" dirty="0"/>
              <a:t>What is a registry?</a:t>
            </a:r>
          </a:p>
          <a:p>
            <a:pPr lvl="1"/>
            <a:r>
              <a:rPr lang="en-US" dirty="0"/>
              <a:t>Stores container images</a:t>
            </a:r>
          </a:p>
          <a:p>
            <a:pPr lvl="2"/>
            <a:r>
              <a:rPr lang="en-US" dirty="0"/>
              <a:t>Images are </a:t>
            </a:r>
            <a:r>
              <a:rPr lang="en-US" b="1" dirty="0"/>
              <a:t>Pushed</a:t>
            </a:r>
            <a:r>
              <a:rPr lang="en-US" dirty="0"/>
              <a:t> into a registry</a:t>
            </a:r>
          </a:p>
          <a:p>
            <a:pPr lvl="2"/>
            <a:r>
              <a:rPr lang="en-US" dirty="0"/>
              <a:t>Images are </a:t>
            </a:r>
            <a:r>
              <a:rPr lang="en-US" b="1" dirty="0"/>
              <a:t>Pulled</a:t>
            </a:r>
            <a:r>
              <a:rPr lang="en-US" dirty="0"/>
              <a:t> from a registry</a:t>
            </a:r>
          </a:p>
          <a:p>
            <a:pPr lvl="2"/>
            <a:r>
              <a:rPr lang="en-US" dirty="0"/>
              <a:t>Images are </a:t>
            </a:r>
            <a:r>
              <a:rPr lang="en-US" b="1" dirty="0"/>
              <a:t>Searched</a:t>
            </a:r>
            <a:r>
              <a:rPr lang="en-US" dirty="0"/>
              <a:t> for within a registry</a:t>
            </a:r>
          </a:p>
          <a:p>
            <a:pPr lvl="2"/>
            <a:endParaRPr lang="en-US" dirty="0"/>
          </a:p>
        </p:txBody>
      </p:sp>
      <p:grpSp>
        <p:nvGrpSpPr>
          <p:cNvPr id="4" name="Group 3"/>
          <p:cNvGrpSpPr/>
          <p:nvPr/>
        </p:nvGrpSpPr>
        <p:grpSpPr>
          <a:xfrm>
            <a:off x="2557041" y="5084412"/>
            <a:ext cx="1820812" cy="614866"/>
            <a:chOff x="2582967" y="5186515"/>
            <a:chExt cx="1857323" cy="627195"/>
          </a:xfrm>
        </p:grpSpPr>
        <p:sp>
          <p:nvSpPr>
            <p:cNvPr id="258" name="Arrow: Right 257"/>
            <p:cNvSpPr/>
            <p:nvPr/>
          </p:nvSpPr>
          <p:spPr bwMode="auto">
            <a:xfrm>
              <a:off x="2582967" y="5186515"/>
              <a:ext cx="1857323" cy="627195"/>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nvGrpSpPr>
            <p:cNvPr id="5" name="Group 4"/>
            <p:cNvGrpSpPr/>
            <p:nvPr/>
          </p:nvGrpSpPr>
          <p:grpSpPr>
            <a:xfrm>
              <a:off x="3069154" y="5305782"/>
              <a:ext cx="700163" cy="366924"/>
              <a:chOff x="5426785" y="5707062"/>
              <a:chExt cx="700163" cy="366924"/>
            </a:xfrm>
          </p:grpSpPr>
          <p:sp>
            <p:nvSpPr>
              <p:cNvPr id="16" name="Rectangle 15"/>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Bracket 16"/>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8" name="Left Bracket 17"/>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grpSp>
        <p:nvGrpSpPr>
          <p:cNvPr id="29" name="Group 28"/>
          <p:cNvGrpSpPr/>
          <p:nvPr/>
        </p:nvGrpSpPr>
        <p:grpSpPr>
          <a:xfrm>
            <a:off x="568047" y="4624233"/>
            <a:ext cx="1768002" cy="1227126"/>
            <a:chOff x="1091989" y="3027487"/>
            <a:chExt cx="1803454" cy="1251732"/>
          </a:xfrm>
        </p:grpSpPr>
        <p:sp>
          <p:nvSpPr>
            <p:cNvPr id="31" name="Freeform 19"/>
            <p:cNvSpPr>
              <a:spLocks noChangeAspect="1" noEditPoints="1"/>
            </p:cNvSpPr>
            <p:nvPr/>
          </p:nvSpPr>
          <p:spPr bwMode="auto">
            <a:xfrm>
              <a:off x="1383191" y="3027487"/>
              <a:ext cx="1512252" cy="1251732"/>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lumMod val="85000"/>
              </a:schemeClr>
            </a:solidFill>
            <a:ln>
              <a:noFill/>
            </a:ln>
            <a:extLst/>
          </p:spPr>
          <p:txBody>
            <a:bodyPr vert="horz" wrap="square" lIns="87855" tIns="43927" rIns="87855" bIns="43927" numCol="1" anchor="t" anchorCtr="0" compatLnSpc="1">
              <a:prstTxWarp prst="textNoShape">
                <a:avLst/>
              </a:prstTxWarp>
            </a:bodyPr>
            <a:lstStyle/>
            <a:p>
              <a:pPr defTabSz="896010">
                <a:defRPr/>
              </a:pPr>
              <a:endParaRPr lang="en-US" sz="1730" kern="0">
                <a:solidFill>
                  <a:srgbClr val="505050"/>
                </a:solidFill>
                <a:latin typeface="Segoe UI"/>
              </a:endParaRPr>
            </a:p>
          </p:txBody>
        </p:sp>
        <p:grpSp>
          <p:nvGrpSpPr>
            <p:cNvPr id="32" name="Group 4"/>
            <p:cNvGrpSpPr>
              <a:grpSpLocks noChangeAspect="1"/>
            </p:cNvGrpSpPr>
            <p:nvPr/>
          </p:nvGrpSpPr>
          <p:grpSpPr bwMode="auto">
            <a:xfrm>
              <a:off x="1091989" y="3557811"/>
              <a:ext cx="1314808" cy="721407"/>
              <a:chOff x="1282" y="1466"/>
              <a:chExt cx="1212" cy="665"/>
            </a:xfrm>
          </p:grpSpPr>
          <p:sp>
            <p:nvSpPr>
              <p:cNvPr id="45" name="Freeform 5"/>
              <p:cNvSpPr>
                <a:spLocks/>
              </p:cNvSpPr>
              <p:nvPr/>
            </p:nvSpPr>
            <p:spPr bwMode="auto">
              <a:xfrm>
                <a:off x="2354" y="2063"/>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46" name="Freeform 6"/>
              <p:cNvSpPr>
                <a:spLocks/>
              </p:cNvSpPr>
              <p:nvPr/>
            </p:nvSpPr>
            <p:spPr bwMode="auto">
              <a:xfrm>
                <a:off x="2096" y="2064"/>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47" name="Oval 7"/>
              <p:cNvSpPr>
                <a:spLocks noChangeArrowheads="1"/>
              </p:cNvSpPr>
              <p:nvPr/>
            </p:nvSpPr>
            <p:spPr bwMode="auto">
              <a:xfrm>
                <a:off x="1593" y="1955"/>
                <a:ext cx="311" cy="6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48" name="Freeform 8"/>
              <p:cNvSpPr>
                <a:spLocks/>
              </p:cNvSpPr>
              <p:nvPr/>
            </p:nvSpPr>
            <p:spPr bwMode="auto">
              <a:xfrm>
                <a:off x="1366" y="1466"/>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49" name="Rectangle 9"/>
              <p:cNvSpPr>
                <a:spLocks noChangeArrowheads="1"/>
              </p:cNvSpPr>
              <p:nvPr/>
            </p:nvSpPr>
            <p:spPr bwMode="auto">
              <a:xfrm>
                <a:off x="1390" y="1490"/>
                <a:ext cx="705" cy="39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50" name="Rectangle 10"/>
              <p:cNvSpPr>
                <a:spLocks noChangeArrowheads="1"/>
              </p:cNvSpPr>
              <p:nvPr/>
            </p:nvSpPr>
            <p:spPr bwMode="auto">
              <a:xfrm>
                <a:off x="1282" y="2095"/>
                <a:ext cx="932" cy="3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51" name="Freeform 11"/>
              <p:cNvSpPr>
                <a:spLocks/>
              </p:cNvSpPr>
              <p:nvPr/>
            </p:nvSpPr>
            <p:spPr bwMode="auto">
              <a:xfrm>
                <a:off x="1282" y="2053"/>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52" name="Freeform 13"/>
              <p:cNvSpPr>
                <a:spLocks noEditPoints="1"/>
              </p:cNvSpPr>
              <p:nvPr/>
            </p:nvSpPr>
            <p:spPr bwMode="auto">
              <a:xfrm>
                <a:off x="1662" y="1500"/>
                <a:ext cx="185" cy="15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grpSp>
        <p:grpSp>
          <p:nvGrpSpPr>
            <p:cNvPr id="33" name="Group 32"/>
            <p:cNvGrpSpPr/>
            <p:nvPr/>
          </p:nvGrpSpPr>
          <p:grpSpPr>
            <a:xfrm>
              <a:off x="1242241" y="3635897"/>
              <a:ext cx="312619" cy="305519"/>
              <a:chOff x="853289" y="2685914"/>
              <a:chExt cx="457478" cy="447088"/>
            </a:xfrm>
          </p:grpSpPr>
          <p:grpSp>
            <p:nvGrpSpPr>
              <p:cNvPr id="40" name="Group 39"/>
              <p:cNvGrpSpPr/>
              <p:nvPr/>
            </p:nvGrpSpPr>
            <p:grpSpPr>
              <a:xfrm>
                <a:off x="933495" y="2733930"/>
                <a:ext cx="316523" cy="355206"/>
                <a:chOff x="2304394" y="2806764"/>
                <a:chExt cx="203894" cy="228812"/>
              </a:xfrm>
              <a:solidFill>
                <a:srgbClr val="00188F"/>
              </a:solidFill>
            </p:grpSpPr>
            <p:sp>
              <p:nvSpPr>
                <p:cNvPr id="4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4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4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grpSp>
          <p:sp>
            <p:nvSpPr>
              <p:cNvPr id="41" name="Rounded Rectangle 41"/>
              <p:cNvSpPr/>
              <p:nvPr/>
            </p:nvSpPr>
            <p:spPr bwMode="auto">
              <a:xfrm>
                <a:off x="853289" y="2685914"/>
                <a:ext cx="457478" cy="447088"/>
              </a:xfrm>
              <a:prstGeom prst="roundRect">
                <a:avLst/>
              </a:prstGeom>
              <a:noFill/>
              <a:ln w="28575">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pPr>
                <a:endParaRPr lang="en-US" sz="2307"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 name="Group 33"/>
            <p:cNvGrpSpPr/>
            <p:nvPr/>
          </p:nvGrpSpPr>
          <p:grpSpPr>
            <a:xfrm>
              <a:off x="1606976" y="3636668"/>
              <a:ext cx="312619" cy="305519"/>
              <a:chOff x="853289" y="2685914"/>
              <a:chExt cx="457478" cy="447088"/>
            </a:xfrm>
          </p:grpSpPr>
          <p:grpSp>
            <p:nvGrpSpPr>
              <p:cNvPr id="35" name="Group 34"/>
              <p:cNvGrpSpPr/>
              <p:nvPr/>
            </p:nvGrpSpPr>
            <p:grpSpPr>
              <a:xfrm>
                <a:off x="933495" y="2733930"/>
                <a:ext cx="316523" cy="355206"/>
                <a:chOff x="2304394" y="2806764"/>
                <a:chExt cx="203894" cy="228812"/>
              </a:xfrm>
              <a:solidFill>
                <a:srgbClr val="00188F"/>
              </a:solidFill>
            </p:grpSpPr>
            <p:sp>
              <p:nvSpPr>
                <p:cNvPr id="3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333333"/>
                </a:solidFill>
                <a:ln w="9525">
                  <a:noFill/>
                  <a:round/>
                  <a:headEnd/>
                  <a:tailEnd/>
                </a:ln>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3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333333"/>
                </a:solidFill>
                <a:ln w="9525">
                  <a:noFill/>
                  <a:round/>
                  <a:headEnd/>
                  <a:tailEnd/>
                </a:ln>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3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333333"/>
                </a:solidFill>
                <a:ln w="9525">
                  <a:noFill/>
                  <a:round/>
                  <a:headEnd/>
                  <a:tailEnd/>
                </a:ln>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grpSp>
          <p:sp>
            <p:nvSpPr>
              <p:cNvPr id="36" name="Rounded Rectangle 285"/>
              <p:cNvSpPr/>
              <p:nvPr/>
            </p:nvSpPr>
            <p:spPr bwMode="auto">
              <a:xfrm>
                <a:off x="853289" y="2685914"/>
                <a:ext cx="457478" cy="447088"/>
              </a:xfrm>
              <a:prstGeom prst="roundRect">
                <a:avLst/>
              </a:prstGeom>
              <a:noFill/>
              <a:ln w="28575">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pPr>
                <a:endParaRPr lang="en-US" sz="2307"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58" name="Group 57"/>
          <p:cNvGrpSpPr/>
          <p:nvPr/>
        </p:nvGrpSpPr>
        <p:grpSpPr>
          <a:xfrm>
            <a:off x="715346" y="5220684"/>
            <a:ext cx="306474" cy="299513"/>
            <a:chOff x="160801" y="4317457"/>
            <a:chExt cx="457478" cy="447088"/>
          </a:xfrm>
        </p:grpSpPr>
        <p:sp>
          <p:nvSpPr>
            <p:cNvPr id="59" name="Rounded Rectangle 580"/>
            <p:cNvSpPr/>
            <p:nvPr/>
          </p:nvSpPr>
          <p:spPr bwMode="auto">
            <a:xfrm>
              <a:off x="160801" y="4317457"/>
              <a:ext cx="457478" cy="447088"/>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pPr>
              <a:endParaRPr lang="en-US" sz="2307"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59"/>
            <p:cNvGrpSpPr/>
            <p:nvPr/>
          </p:nvGrpSpPr>
          <p:grpSpPr>
            <a:xfrm>
              <a:off x="241006" y="4365473"/>
              <a:ext cx="316523" cy="355206"/>
              <a:chOff x="2304394" y="2806764"/>
              <a:chExt cx="203894" cy="228812"/>
            </a:xfrm>
            <a:solidFill>
              <a:srgbClr val="00188F"/>
            </a:solidFill>
          </p:grpSpPr>
          <p:sp>
            <p:nvSpPr>
              <p:cNvPr id="6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6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6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grpSp>
      </p:grpSp>
      <p:grpSp>
        <p:nvGrpSpPr>
          <p:cNvPr id="257" name="Group 256"/>
          <p:cNvGrpSpPr/>
          <p:nvPr/>
        </p:nvGrpSpPr>
        <p:grpSpPr>
          <a:xfrm>
            <a:off x="4377853" y="3429000"/>
            <a:ext cx="3510997" cy="3361593"/>
            <a:chOff x="4694237" y="3497262"/>
            <a:chExt cx="3581400" cy="3429000"/>
          </a:xfrm>
        </p:grpSpPr>
        <p:sp>
          <p:nvSpPr>
            <p:cNvPr id="7" name="Rectangle: Rounded Corners 6"/>
            <p:cNvSpPr/>
            <p:nvPr/>
          </p:nvSpPr>
          <p:spPr bwMode="auto">
            <a:xfrm>
              <a:off x="4694237" y="3497262"/>
              <a:ext cx="3581400" cy="34290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nvGrpSpPr>
            <p:cNvPr id="64" name="Group 63"/>
            <p:cNvGrpSpPr/>
            <p:nvPr/>
          </p:nvGrpSpPr>
          <p:grpSpPr>
            <a:xfrm>
              <a:off x="4981518" y="6452336"/>
              <a:ext cx="700163" cy="366924"/>
              <a:chOff x="5426785" y="5707062"/>
              <a:chExt cx="700163" cy="366924"/>
            </a:xfrm>
          </p:grpSpPr>
          <p:sp>
            <p:nvSpPr>
              <p:cNvPr id="65" name="Rectangle 64"/>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66" name="Right Bracket 65"/>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67" name="Left Bracket 66"/>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72" name="Group 71"/>
            <p:cNvGrpSpPr/>
            <p:nvPr/>
          </p:nvGrpSpPr>
          <p:grpSpPr>
            <a:xfrm>
              <a:off x="4981518" y="5617953"/>
              <a:ext cx="700163" cy="366924"/>
              <a:chOff x="5426785" y="5707062"/>
              <a:chExt cx="700163" cy="366924"/>
            </a:xfrm>
          </p:grpSpPr>
          <p:sp>
            <p:nvSpPr>
              <p:cNvPr id="73" name="Rectangle 72"/>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74" name="Right Bracket 73"/>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75" name="Left Bracket 74"/>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76" name="Group 75"/>
            <p:cNvGrpSpPr/>
            <p:nvPr/>
          </p:nvGrpSpPr>
          <p:grpSpPr>
            <a:xfrm>
              <a:off x="4981518" y="5197947"/>
              <a:ext cx="700163" cy="366924"/>
              <a:chOff x="5426785" y="5707062"/>
              <a:chExt cx="700163" cy="366924"/>
            </a:xfrm>
          </p:grpSpPr>
          <p:sp>
            <p:nvSpPr>
              <p:cNvPr id="77" name="Rectangle 76"/>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78" name="Right Bracket 77"/>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79" name="Left Bracket 78"/>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80" name="Group 79"/>
            <p:cNvGrpSpPr/>
            <p:nvPr/>
          </p:nvGrpSpPr>
          <p:grpSpPr>
            <a:xfrm>
              <a:off x="4981518" y="4786859"/>
              <a:ext cx="700163" cy="366924"/>
              <a:chOff x="5426785" y="5707062"/>
              <a:chExt cx="700163" cy="366924"/>
            </a:xfrm>
          </p:grpSpPr>
          <p:sp>
            <p:nvSpPr>
              <p:cNvPr id="81" name="Rectangle 8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82" name="Right Bracket 8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83" name="Left Bracket 8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02" name="Group 101"/>
            <p:cNvGrpSpPr/>
            <p:nvPr/>
          </p:nvGrpSpPr>
          <p:grpSpPr>
            <a:xfrm>
              <a:off x="5748446" y="6452336"/>
              <a:ext cx="700163" cy="366924"/>
              <a:chOff x="5426785" y="5707062"/>
              <a:chExt cx="700163" cy="366924"/>
            </a:xfrm>
          </p:grpSpPr>
          <p:sp>
            <p:nvSpPr>
              <p:cNvPr id="131" name="Rectangle 13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32" name="Right Bracket 13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33" name="Left Bracket 13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03" name="Group 102"/>
            <p:cNvGrpSpPr/>
            <p:nvPr/>
          </p:nvGrpSpPr>
          <p:grpSpPr>
            <a:xfrm>
              <a:off x="5748446" y="6042149"/>
              <a:ext cx="700163" cy="366924"/>
              <a:chOff x="5426785" y="5707062"/>
              <a:chExt cx="700163" cy="366924"/>
            </a:xfrm>
          </p:grpSpPr>
          <p:sp>
            <p:nvSpPr>
              <p:cNvPr id="128" name="Rectangle 127"/>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29" name="Right Bracket 128"/>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30" name="Left Bracket 129"/>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36" name="Group 135"/>
            <p:cNvGrpSpPr/>
            <p:nvPr/>
          </p:nvGrpSpPr>
          <p:grpSpPr>
            <a:xfrm>
              <a:off x="6518413" y="6042149"/>
              <a:ext cx="700163" cy="366924"/>
              <a:chOff x="5426785" y="5707062"/>
              <a:chExt cx="700163" cy="366924"/>
            </a:xfrm>
          </p:grpSpPr>
          <p:sp>
            <p:nvSpPr>
              <p:cNvPr id="161" name="Rectangle 16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62" name="Right Bracket 16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63" name="Left Bracket 16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39" name="Group 138"/>
            <p:cNvGrpSpPr/>
            <p:nvPr/>
          </p:nvGrpSpPr>
          <p:grpSpPr>
            <a:xfrm>
              <a:off x="6518413" y="4786859"/>
              <a:ext cx="700163" cy="366924"/>
              <a:chOff x="5426785" y="5707062"/>
              <a:chExt cx="700163" cy="366924"/>
            </a:xfrm>
          </p:grpSpPr>
          <p:sp>
            <p:nvSpPr>
              <p:cNvPr id="152" name="Rectangle 151"/>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53" name="Right Bracket 152"/>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54" name="Left Bracket 153"/>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41" name="Group 140"/>
            <p:cNvGrpSpPr/>
            <p:nvPr/>
          </p:nvGrpSpPr>
          <p:grpSpPr>
            <a:xfrm>
              <a:off x="6518413" y="3957440"/>
              <a:ext cx="700163" cy="366924"/>
              <a:chOff x="5426785" y="5707062"/>
              <a:chExt cx="700163" cy="366924"/>
            </a:xfrm>
          </p:grpSpPr>
          <p:sp>
            <p:nvSpPr>
              <p:cNvPr id="146" name="Rectangle 145"/>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47" name="Right Bracket 146"/>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48" name="Left Bracket 147"/>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68" name="Group 167"/>
            <p:cNvGrpSpPr/>
            <p:nvPr/>
          </p:nvGrpSpPr>
          <p:grpSpPr>
            <a:xfrm>
              <a:off x="7284774" y="6452336"/>
              <a:ext cx="700163" cy="366924"/>
              <a:chOff x="5426785" y="5707062"/>
              <a:chExt cx="700163" cy="366924"/>
            </a:xfrm>
          </p:grpSpPr>
          <p:sp>
            <p:nvSpPr>
              <p:cNvPr id="197" name="Rectangle 196"/>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98" name="Right Bracket 197"/>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99" name="Left Bracket 198"/>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69" name="Group 168"/>
            <p:cNvGrpSpPr/>
            <p:nvPr/>
          </p:nvGrpSpPr>
          <p:grpSpPr>
            <a:xfrm>
              <a:off x="7284774" y="6042149"/>
              <a:ext cx="700163" cy="366924"/>
              <a:chOff x="5426785" y="5707062"/>
              <a:chExt cx="700163" cy="366924"/>
            </a:xfrm>
          </p:grpSpPr>
          <p:sp>
            <p:nvSpPr>
              <p:cNvPr id="194" name="Rectangle 193"/>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95" name="Right Bracket 194"/>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96" name="Left Bracket 195"/>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72" name="Group 171"/>
            <p:cNvGrpSpPr/>
            <p:nvPr/>
          </p:nvGrpSpPr>
          <p:grpSpPr>
            <a:xfrm>
              <a:off x="7284774" y="4786859"/>
              <a:ext cx="700163" cy="366924"/>
              <a:chOff x="5426785" y="5707062"/>
              <a:chExt cx="700163" cy="366924"/>
            </a:xfrm>
          </p:grpSpPr>
          <p:sp>
            <p:nvSpPr>
              <p:cNvPr id="185" name="Rectangle 184"/>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86" name="Right Bracket 185"/>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87" name="Left Bracket 186"/>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74" name="Group 173"/>
            <p:cNvGrpSpPr/>
            <p:nvPr/>
          </p:nvGrpSpPr>
          <p:grpSpPr>
            <a:xfrm>
              <a:off x="7284774" y="3957440"/>
              <a:ext cx="700163" cy="366924"/>
              <a:chOff x="5426785" y="5707062"/>
              <a:chExt cx="700163" cy="366924"/>
            </a:xfrm>
          </p:grpSpPr>
          <p:sp>
            <p:nvSpPr>
              <p:cNvPr id="179" name="Rectangle 178"/>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80" name="Right Bracket 179"/>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81" name="Left Bracket 180"/>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21" name="Group 220"/>
            <p:cNvGrpSpPr/>
            <p:nvPr/>
          </p:nvGrpSpPr>
          <p:grpSpPr>
            <a:xfrm>
              <a:off x="4981518" y="4370734"/>
              <a:ext cx="700163" cy="366924"/>
              <a:chOff x="4999037" y="5516300"/>
              <a:chExt cx="700163" cy="366924"/>
            </a:xfrm>
          </p:grpSpPr>
          <p:sp>
            <p:nvSpPr>
              <p:cNvPr id="202" name="Rectangle 201"/>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03" name="Right Bracket 202"/>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04" name="Left Bracket 203"/>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06" name="Group 205"/>
            <p:cNvGrpSpPr/>
            <p:nvPr/>
          </p:nvGrpSpPr>
          <p:grpSpPr>
            <a:xfrm>
              <a:off x="5748446" y="5197947"/>
              <a:ext cx="700163" cy="366924"/>
              <a:chOff x="4999037" y="5516300"/>
              <a:chExt cx="700163" cy="366924"/>
            </a:xfrm>
          </p:grpSpPr>
          <p:sp>
            <p:nvSpPr>
              <p:cNvPr id="207" name="Rectangle 206"/>
              <p:cNvSpPr/>
              <p:nvPr/>
            </p:nvSpPr>
            <p:spPr bwMode="auto">
              <a:xfrm>
                <a:off x="5010689" y="5527018"/>
                <a:ext cx="677419" cy="345332"/>
              </a:xfrm>
              <a:prstGeom prst="rect">
                <a:avLst/>
              </a:prstGeom>
              <a:solidFill>
                <a:schemeClr val="accent1">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08" name="Right Bracket 207"/>
              <p:cNvSpPr/>
              <p:nvPr/>
            </p:nvSpPr>
            <p:spPr>
              <a:xfrm>
                <a:off x="5648769" y="5516300"/>
                <a:ext cx="50431" cy="366924"/>
              </a:xfrm>
              <a:prstGeom prst="righ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09" name="Left Bracket 208"/>
              <p:cNvSpPr/>
              <p:nvPr/>
            </p:nvSpPr>
            <p:spPr>
              <a:xfrm>
                <a:off x="4999037" y="5516300"/>
                <a:ext cx="50431" cy="366924"/>
              </a:xfrm>
              <a:prstGeom prst="lef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10" name="Group 209"/>
            <p:cNvGrpSpPr/>
            <p:nvPr/>
          </p:nvGrpSpPr>
          <p:grpSpPr>
            <a:xfrm>
              <a:off x="7284774" y="4370734"/>
              <a:ext cx="700163" cy="366924"/>
              <a:chOff x="4999037" y="5516300"/>
              <a:chExt cx="700163" cy="366924"/>
            </a:xfrm>
          </p:grpSpPr>
          <p:sp>
            <p:nvSpPr>
              <p:cNvPr id="211" name="Rectangle 210"/>
              <p:cNvSpPr/>
              <p:nvPr/>
            </p:nvSpPr>
            <p:spPr bwMode="auto">
              <a:xfrm>
                <a:off x="5010689" y="5527018"/>
                <a:ext cx="677419" cy="345332"/>
              </a:xfrm>
              <a:prstGeom prst="rect">
                <a:avLst/>
              </a:prstGeom>
              <a:solidFill>
                <a:schemeClr val="accent1">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12" name="Right Bracket 211"/>
              <p:cNvSpPr/>
              <p:nvPr/>
            </p:nvSpPr>
            <p:spPr>
              <a:xfrm>
                <a:off x="5648769" y="5516300"/>
                <a:ext cx="50431" cy="366924"/>
              </a:xfrm>
              <a:prstGeom prst="righ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13" name="Left Bracket 212"/>
              <p:cNvSpPr/>
              <p:nvPr/>
            </p:nvSpPr>
            <p:spPr>
              <a:xfrm>
                <a:off x="4999037" y="5516300"/>
                <a:ext cx="50431" cy="366924"/>
              </a:xfrm>
              <a:prstGeom prst="lef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14" name="Group 213"/>
            <p:cNvGrpSpPr/>
            <p:nvPr/>
          </p:nvGrpSpPr>
          <p:grpSpPr>
            <a:xfrm>
              <a:off x="6518413" y="5617953"/>
              <a:ext cx="700163" cy="366924"/>
              <a:chOff x="4999037" y="5516300"/>
              <a:chExt cx="700163" cy="366924"/>
            </a:xfrm>
          </p:grpSpPr>
          <p:sp>
            <p:nvSpPr>
              <p:cNvPr id="215" name="Rectangle 214"/>
              <p:cNvSpPr/>
              <p:nvPr/>
            </p:nvSpPr>
            <p:spPr bwMode="auto">
              <a:xfrm>
                <a:off x="5010689" y="5527018"/>
                <a:ext cx="677419" cy="345332"/>
              </a:xfrm>
              <a:prstGeom prst="rect">
                <a:avLst/>
              </a:prstGeom>
              <a:solidFill>
                <a:schemeClr val="accent1">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16" name="Right Bracket 215"/>
              <p:cNvSpPr/>
              <p:nvPr/>
            </p:nvSpPr>
            <p:spPr>
              <a:xfrm>
                <a:off x="5648769" y="5516300"/>
                <a:ext cx="50431" cy="366924"/>
              </a:xfrm>
              <a:prstGeom prst="righ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17" name="Left Bracket 216"/>
              <p:cNvSpPr/>
              <p:nvPr/>
            </p:nvSpPr>
            <p:spPr>
              <a:xfrm>
                <a:off x="4999037" y="5516300"/>
                <a:ext cx="50431" cy="366924"/>
              </a:xfrm>
              <a:prstGeom prst="lef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22" name="Group 221"/>
            <p:cNvGrpSpPr/>
            <p:nvPr/>
          </p:nvGrpSpPr>
          <p:grpSpPr>
            <a:xfrm>
              <a:off x="6518413" y="5197947"/>
              <a:ext cx="700163" cy="366924"/>
              <a:chOff x="4978314" y="6229744"/>
              <a:chExt cx="700163" cy="366924"/>
            </a:xfrm>
          </p:grpSpPr>
          <p:sp>
            <p:nvSpPr>
              <p:cNvPr id="218" name="Rectangle 217"/>
              <p:cNvSpPr/>
              <p:nvPr/>
            </p:nvSpPr>
            <p:spPr bwMode="auto">
              <a:xfrm>
                <a:off x="4989966" y="6240462"/>
                <a:ext cx="677419" cy="345332"/>
              </a:xfrm>
              <a:prstGeom prst="rect">
                <a:avLst/>
              </a:prstGeom>
              <a:solidFill>
                <a:schemeClr val="accent2"/>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19" name="Right Bracket 218"/>
              <p:cNvSpPr/>
              <p:nvPr/>
            </p:nvSpPr>
            <p:spPr>
              <a:xfrm>
                <a:off x="5628046" y="6229744"/>
                <a:ext cx="50431" cy="366924"/>
              </a:xfrm>
              <a:prstGeom prst="rightBracket">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20" name="Left Bracket 219"/>
              <p:cNvSpPr/>
              <p:nvPr/>
            </p:nvSpPr>
            <p:spPr>
              <a:xfrm>
                <a:off x="4978314" y="6229744"/>
                <a:ext cx="50431" cy="366924"/>
              </a:xfrm>
              <a:prstGeom prst="leftBracket">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31" name="Group 230"/>
            <p:cNvGrpSpPr/>
            <p:nvPr/>
          </p:nvGrpSpPr>
          <p:grpSpPr>
            <a:xfrm>
              <a:off x="6518413" y="3540922"/>
              <a:ext cx="700163" cy="366924"/>
              <a:chOff x="6065837" y="5505426"/>
              <a:chExt cx="700163" cy="366924"/>
            </a:xfrm>
          </p:grpSpPr>
          <p:sp>
            <p:nvSpPr>
              <p:cNvPr id="224" name="Rectangle 223"/>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25" name="Right Bracket 224"/>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26" name="Left Bracket 225"/>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32" name="Group 231"/>
            <p:cNvGrpSpPr/>
            <p:nvPr/>
          </p:nvGrpSpPr>
          <p:grpSpPr>
            <a:xfrm>
              <a:off x="4981518" y="6042149"/>
              <a:ext cx="700163" cy="366924"/>
              <a:chOff x="6045114" y="6218870"/>
              <a:chExt cx="700163" cy="366924"/>
            </a:xfrm>
          </p:grpSpPr>
          <p:sp>
            <p:nvSpPr>
              <p:cNvPr id="228" name="Rectangle 227"/>
              <p:cNvSpPr/>
              <p:nvPr/>
            </p:nvSpPr>
            <p:spPr bwMode="auto">
              <a:xfrm>
                <a:off x="6056766" y="6229588"/>
                <a:ext cx="677419" cy="345332"/>
              </a:xfrm>
              <a:prstGeom prst="rect">
                <a:avLst/>
              </a:prstGeom>
              <a:solidFill>
                <a:schemeClr val="accent6"/>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29" name="Right Bracket 228"/>
              <p:cNvSpPr/>
              <p:nvPr/>
            </p:nvSpPr>
            <p:spPr>
              <a:xfrm>
                <a:off x="6694846" y="6218870"/>
                <a:ext cx="50431" cy="366924"/>
              </a:xfrm>
              <a:prstGeom prst="righ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30" name="Left Bracket 229"/>
              <p:cNvSpPr/>
              <p:nvPr/>
            </p:nvSpPr>
            <p:spPr>
              <a:xfrm>
                <a:off x="6045114" y="6218870"/>
                <a:ext cx="50431" cy="366924"/>
              </a:xfrm>
              <a:prstGeom prst="lef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33" name="Group 232"/>
            <p:cNvGrpSpPr/>
            <p:nvPr/>
          </p:nvGrpSpPr>
          <p:grpSpPr>
            <a:xfrm>
              <a:off x="6518413" y="6452336"/>
              <a:ext cx="700163" cy="366924"/>
              <a:chOff x="4999037" y="5516300"/>
              <a:chExt cx="700163" cy="366924"/>
            </a:xfrm>
          </p:grpSpPr>
          <p:sp>
            <p:nvSpPr>
              <p:cNvPr id="234" name="Rectangle 233"/>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ight Bracket 234"/>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36" name="Left Bracket 235"/>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37" name="Group 236"/>
            <p:cNvGrpSpPr/>
            <p:nvPr/>
          </p:nvGrpSpPr>
          <p:grpSpPr>
            <a:xfrm>
              <a:off x="5748446" y="5617953"/>
              <a:ext cx="700163" cy="366924"/>
              <a:chOff x="6065837" y="5505426"/>
              <a:chExt cx="700163" cy="366924"/>
            </a:xfrm>
          </p:grpSpPr>
          <p:sp>
            <p:nvSpPr>
              <p:cNvPr id="238" name="Rectangle 237"/>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39" name="Right Bracket 238"/>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40" name="Left Bracket 239"/>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41" name="Group 240"/>
            <p:cNvGrpSpPr/>
            <p:nvPr/>
          </p:nvGrpSpPr>
          <p:grpSpPr>
            <a:xfrm>
              <a:off x="7284774" y="5197947"/>
              <a:ext cx="700163" cy="366924"/>
              <a:chOff x="6045114" y="6218870"/>
              <a:chExt cx="700163" cy="366924"/>
            </a:xfrm>
          </p:grpSpPr>
          <p:sp>
            <p:nvSpPr>
              <p:cNvPr id="242" name="Rectangle 241"/>
              <p:cNvSpPr/>
              <p:nvPr/>
            </p:nvSpPr>
            <p:spPr bwMode="auto">
              <a:xfrm>
                <a:off x="6056766" y="6229588"/>
                <a:ext cx="677419" cy="345332"/>
              </a:xfrm>
              <a:prstGeom prst="rect">
                <a:avLst/>
              </a:prstGeom>
              <a:solidFill>
                <a:schemeClr val="accent6"/>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43" name="Right Bracket 242"/>
              <p:cNvSpPr/>
              <p:nvPr/>
            </p:nvSpPr>
            <p:spPr>
              <a:xfrm>
                <a:off x="6694846" y="6218870"/>
                <a:ext cx="50431" cy="366924"/>
              </a:xfrm>
              <a:prstGeom prst="righ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44" name="Left Bracket 243"/>
              <p:cNvSpPr/>
              <p:nvPr/>
            </p:nvSpPr>
            <p:spPr>
              <a:xfrm>
                <a:off x="6045114" y="6218870"/>
                <a:ext cx="50431" cy="366924"/>
              </a:xfrm>
              <a:prstGeom prst="lef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45" name="Group 244"/>
            <p:cNvGrpSpPr/>
            <p:nvPr/>
          </p:nvGrpSpPr>
          <p:grpSpPr>
            <a:xfrm>
              <a:off x="7284774" y="5617953"/>
              <a:ext cx="700163" cy="366924"/>
              <a:chOff x="6065837" y="5505426"/>
              <a:chExt cx="700163" cy="366924"/>
            </a:xfrm>
          </p:grpSpPr>
          <p:sp>
            <p:nvSpPr>
              <p:cNvPr id="246" name="Rectangle 245"/>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47" name="Right Bracket 246"/>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48" name="Left Bracket 247"/>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49" name="Group 248"/>
            <p:cNvGrpSpPr/>
            <p:nvPr/>
          </p:nvGrpSpPr>
          <p:grpSpPr>
            <a:xfrm>
              <a:off x="5748446" y="4786859"/>
              <a:ext cx="700163" cy="366924"/>
              <a:chOff x="6065837" y="5505426"/>
              <a:chExt cx="700163" cy="366924"/>
            </a:xfrm>
          </p:grpSpPr>
          <p:sp>
            <p:nvSpPr>
              <p:cNvPr id="250" name="Rectangle 249"/>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51" name="Right Bracket 250"/>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52" name="Left Bracket 251"/>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53" name="Group 252"/>
            <p:cNvGrpSpPr/>
            <p:nvPr/>
          </p:nvGrpSpPr>
          <p:grpSpPr>
            <a:xfrm>
              <a:off x="6518413" y="4370734"/>
              <a:ext cx="700163" cy="366924"/>
              <a:chOff x="4999037" y="5516300"/>
              <a:chExt cx="700163" cy="366924"/>
            </a:xfrm>
          </p:grpSpPr>
          <p:sp>
            <p:nvSpPr>
              <p:cNvPr id="254" name="Rectangle 253"/>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ight Bracket 254"/>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56" name="Left Bracket 255"/>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grpSp>
        <p:nvGrpSpPr>
          <p:cNvPr id="6" name="Group 5"/>
          <p:cNvGrpSpPr/>
          <p:nvPr/>
        </p:nvGrpSpPr>
        <p:grpSpPr>
          <a:xfrm>
            <a:off x="7953746" y="5058849"/>
            <a:ext cx="1802655" cy="614866"/>
            <a:chOff x="8113235" y="5159793"/>
            <a:chExt cx="1838802" cy="627195"/>
          </a:xfrm>
        </p:grpSpPr>
        <p:sp>
          <p:nvSpPr>
            <p:cNvPr id="259" name="Arrow: Right 258"/>
            <p:cNvSpPr/>
            <p:nvPr/>
          </p:nvSpPr>
          <p:spPr bwMode="auto">
            <a:xfrm>
              <a:off x="8113235" y="5159793"/>
              <a:ext cx="1838802" cy="627195"/>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nvGrpSpPr>
            <p:cNvPr id="260" name="Group 259"/>
            <p:cNvGrpSpPr/>
            <p:nvPr/>
          </p:nvGrpSpPr>
          <p:grpSpPr>
            <a:xfrm>
              <a:off x="8504237" y="5280344"/>
              <a:ext cx="700163" cy="366924"/>
              <a:chOff x="5426785" y="5707062"/>
              <a:chExt cx="700163" cy="366924"/>
            </a:xfrm>
          </p:grpSpPr>
          <p:sp>
            <p:nvSpPr>
              <p:cNvPr id="261" name="Rectangle 26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62" name="Right Bracket 26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63" name="Left Bracket 26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sp>
        <p:nvSpPr>
          <p:cNvPr id="264" name="Freeform 22"/>
          <p:cNvSpPr>
            <a:spLocks noChangeAspect="1" noEditPoints="1"/>
          </p:cNvSpPr>
          <p:nvPr/>
        </p:nvSpPr>
        <p:spPr bwMode="black">
          <a:xfrm>
            <a:off x="9840225" y="4496698"/>
            <a:ext cx="2047631" cy="127756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00BCF2"/>
          </a:solidFill>
          <a:ln>
            <a:noFill/>
          </a:ln>
        </p:spPr>
        <p:txBody>
          <a:bodyPr vert="horz" wrap="square" lIns="87845" tIns="43923" rIns="87845" bIns="43923" numCol="1" anchor="t" anchorCtr="0" compatLnSpc="1">
            <a:prstTxWarp prst="textNoShape">
              <a:avLst/>
            </a:prstTxWarp>
          </a:bodyPr>
          <a:lstStyle/>
          <a:p>
            <a:endParaRPr lang="en-US" sz="1729"/>
          </a:p>
        </p:txBody>
      </p:sp>
    </p:spTree>
    <p:extLst>
      <p:ext uri="{BB962C8B-B14F-4D97-AF65-F5344CB8AC3E}">
        <p14:creationId xmlns:p14="http://schemas.microsoft.com/office/powerpoint/2010/main" val="113636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Image Registries</a:t>
            </a:r>
          </a:p>
        </p:txBody>
      </p:sp>
      <p:sp>
        <p:nvSpPr>
          <p:cNvPr id="2" name="Text Placeholder 1"/>
          <p:cNvSpPr>
            <a:spLocks noGrp="1"/>
          </p:cNvSpPr>
          <p:nvPr>
            <p:ph type="body" sz="quarter" idx="10"/>
          </p:nvPr>
        </p:nvSpPr>
        <p:spPr>
          <a:xfrm>
            <a:off x="269239" y="1189495"/>
            <a:ext cx="11653523" cy="5451694"/>
          </a:xfrm>
        </p:spPr>
        <p:txBody>
          <a:bodyPr>
            <a:normAutofit fontScale="92500" lnSpcReduction="10000"/>
          </a:bodyPr>
          <a:lstStyle/>
          <a:p>
            <a:r>
              <a:rPr lang="en-US" dirty="0"/>
              <a:t>Docker Hub and Docker Store</a:t>
            </a:r>
          </a:p>
          <a:p>
            <a:pPr lvl="1"/>
            <a:r>
              <a:rPr lang="en-US" dirty="0"/>
              <a:t>Public, Official and Private image repositories</a:t>
            </a:r>
          </a:p>
          <a:p>
            <a:endParaRPr lang="en-US" dirty="0"/>
          </a:p>
          <a:p>
            <a:r>
              <a:rPr lang="en-US" dirty="0"/>
              <a:t>Docker Trusted Registry</a:t>
            </a:r>
          </a:p>
          <a:p>
            <a:pPr lvl="1"/>
            <a:r>
              <a:rPr lang="en-US" dirty="0"/>
              <a:t>Enterprise Grade Private Registries</a:t>
            </a:r>
          </a:p>
          <a:p>
            <a:endParaRPr lang="en-US" dirty="0"/>
          </a:p>
          <a:p>
            <a:r>
              <a:rPr lang="en-US" dirty="0"/>
              <a:t>Docker Registry</a:t>
            </a:r>
          </a:p>
          <a:p>
            <a:pPr lvl="1"/>
            <a:r>
              <a:rPr lang="en-US" dirty="0"/>
              <a:t>Open source foundation of Hub and DTR</a:t>
            </a:r>
          </a:p>
          <a:p>
            <a:endParaRPr lang="en-US" dirty="0"/>
          </a:p>
          <a:p>
            <a:r>
              <a:rPr lang="en-US" dirty="0"/>
              <a:t>Azure Container Registry</a:t>
            </a:r>
          </a:p>
          <a:p>
            <a:pPr lvl="1"/>
            <a:r>
              <a:rPr lang="en-US" b="1" dirty="0"/>
              <a:t>Currently in Preview</a:t>
            </a:r>
          </a:p>
          <a:p>
            <a:pPr lvl="1"/>
            <a:r>
              <a:rPr lang="en-US" dirty="0"/>
              <a:t>Store your container image in local, network-close storage on Azure</a:t>
            </a:r>
          </a:p>
          <a:p>
            <a:pPr lvl="1"/>
            <a:endParaRPr lang="en-US" dirty="0"/>
          </a:p>
          <a:p>
            <a:pPr lvl="1"/>
            <a:endParaRPr lang="en-US" dirty="0"/>
          </a:p>
        </p:txBody>
      </p:sp>
      <p:pic>
        <p:nvPicPr>
          <p:cNvPr id="6" name="Picture 5"/>
          <p:cNvPicPr>
            <a:picLocks noChangeAspect="1"/>
          </p:cNvPicPr>
          <p:nvPr/>
        </p:nvPicPr>
        <p:blipFill>
          <a:blip r:embed="rId3"/>
          <a:stretch>
            <a:fillRect/>
          </a:stretch>
        </p:blipFill>
        <p:spPr>
          <a:xfrm>
            <a:off x="7515339" y="1860257"/>
            <a:ext cx="4258669" cy="328941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614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Effect transition="in" filter="fade">
                                      <p:cBhvr>
                                        <p:cTn id="29" dur="500"/>
                                        <p:tgtEl>
                                          <p:spTgt spid="2">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xEl>
                                              <p:pRg st="9" end="9"/>
                                            </p:txEl>
                                          </p:spTgt>
                                        </p:tgtEl>
                                        <p:attrNameLst>
                                          <p:attrName>style.visibility</p:attrName>
                                        </p:attrNameLst>
                                      </p:cBhvr>
                                      <p:to>
                                        <p:strVal val="visible"/>
                                      </p:to>
                                    </p:set>
                                    <p:animEffect transition="in" filter="fade">
                                      <p:cBhvr>
                                        <p:cTn id="34" dur="500"/>
                                        <p:tgtEl>
                                          <p:spTgt spid="2">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Effect transition="in" filter="fade">
                                      <p:cBhvr>
                                        <p:cTn id="37" dur="500"/>
                                        <p:tgtEl>
                                          <p:spTgt spid="2">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11" end="11"/>
                                            </p:txEl>
                                          </p:spTgt>
                                        </p:tgtEl>
                                        <p:attrNameLst>
                                          <p:attrName>style.visibility</p:attrName>
                                        </p:attrNameLst>
                                      </p:cBhvr>
                                      <p:to>
                                        <p:strVal val="visible"/>
                                      </p:to>
                                    </p:set>
                                    <p:animEffect transition="in" filter="fade">
                                      <p:cBhvr>
                                        <p:cTn id="40"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3528" y="2361198"/>
            <a:ext cx="11655840" cy="899665"/>
          </a:xfrm>
        </p:spPr>
        <p:txBody>
          <a:bodyPr/>
          <a:lstStyle/>
          <a:p>
            <a:r>
              <a:rPr lang="en-US" dirty="0"/>
              <a:t>Demo – Build a new image and share it</a:t>
            </a:r>
            <a:br>
              <a:rPr lang="en-US" dirty="0"/>
            </a:br>
            <a:r>
              <a:rPr lang="en-US" dirty="0"/>
              <a:t>			 		</a:t>
            </a:r>
            <a:endParaRPr lang="en-US" i="1" dirty="0"/>
          </a:p>
        </p:txBody>
      </p:sp>
    </p:spTree>
    <p:extLst>
      <p:ext uri="{BB962C8B-B14F-4D97-AF65-F5344CB8AC3E}">
        <p14:creationId xmlns:p14="http://schemas.microsoft.com/office/powerpoint/2010/main" val="3062728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Shipping Containers Invented</a:t>
            </a:r>
          </a:p>
        </p:txBody>
      </p:sp>
      <p:pic>
        <p:nvPicPr>
          <p:cNvPr id="22" name="Picture 4" descr="https://upload.wikimedia.org/wikipedia/commons/thumb/9/9d/Container_Stacking.jpg/1920px-Container_Stacking.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228449" y="1785555"/>
            <a:ext cx="6499118" cy="451078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768319" y="6574996"/>
            <a:ext cx="3086221" cy="271554"/>
          </a:xfrm>
          <a:prstGeom prst="rect">
            <a:avLst/>
          </a:prstGeom>
        </p:spPr>
        <p:txBody>
          <a:bodyPr wrap="none">
            <a:spAutoFit/>
          </a:bodyPr>
          <a:lstStyle/>
          <a:p>
            <a:r>
              <a:rPr lang="en-US" sz="1176" dirty="0">
                <a:solidFill>
                  <a:srgbClr val="000000"/>
                </a:solidFill>
                <a:latin typeface="Calibri"/>
              </a:rPr>
              <a:t>https://en.wikipedia.org/wiki/Malcom_McLean</a:t>
            </a:r>
          </a:p>
        </p:txBody>
      </p:sp>
      <p:sp>
        <p:nvSpPr>
          <p:cNvPr id="24" name="Rectangle 23"/>
          <p:cNvSpPr/>
          <p:nvPr/>
        </p:nvSpPr>
        <p:spPr>
          <a:xfrm rot="21372412">
            <a:off x="350930" y="1770745"/>
            <a:ext cx="4826622" cy="4887966"/>
          </a:xfrm>
          <a:prstGeom prst="rect">
            <a:avLst/>
          </a:prstGeom>
          <a:solidFill>
            <a:srgbClr val="FFFFFE"/>
          </a:solid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txBody>
          <a:bodyPr wrap="square" lIns="358570" tIns="179285" rIns="358570" bIns="358570">
            <a:spAutoFit/>
          </a:bodyPr>
          <a:lstStyle/>
          <a:p>
            <a:pPr defTabSz="896386">
              <a:defRPr/>
            </a:pPr>
            <a:r>
              <a:rPr lang="en-US" sz="1765" kern="0" dirty="0">
                <a:solidFill>
                  <a:srgbClr val="252525"/>
                </a:solidFill>
                <a:latin typeface="Arial" panose="020B0604020202020204" pitchFamily="34" charset="0"/>
              </a:rPr>
              <a:t>In </a:t>
            </a:r>
            <a:r>
              <a:rPr lang="en-US" sz="1765" b="1" kern="0" dirty="0">
                <a:solidFill>
                  <a:srgbClr val="252525"/>
                </a:solidFill>
                <a:latin typeface="Arial" panose="020B0604020202020204" pitchFamily="34" charset="0"/>
              </a:rPr>
              <a:t>1956</a:t>
            </a:r>
            <a:r>
              <a:rPr lang="en-US" sz="1765" kern="0" dirty="0">
                <a:solidFill>
                  <a:srgbClr val="252525"/>
                </a:solidFill>
                <a:latin typeface="Arial" panose="020B0604020202020204" pitchFamily="34" charset="0"/>
              </a:rPr>
              <a:t>, most cargo was loaded and unloaded by hand.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Hand-loading a ship cost </a:t>
            </a:r>
            <a:r>
              <a:rPr lang="en-US" sz="1765" u="sng"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$5.86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a ton</a:t>
            </a:r>
            <a:r>
              <a:rPr lang="en-US" sz="1765" kern="0" dirty="0">
                <a:solidFill>
                  <a:srgbClr val="252525"/>
                </a:solidFill>
                <a:latin typeface="Arial" panose="020B0604020202020204" pitchFamily="34" charset="0"/>
              </a:rPr>
              <a:t>. </a:t>
            </a:r>
          </a:p>
          <a:p>
            <a:pPr defTabSz="896386">
              <a:defRPr/>
            </a:pPr>
            <a:endParaRPr lang="en-US" sz="1765" kern="0" dirty="0">
              <a:solidFill>
                <a:srgbClr val="252525"/>
              </a:solidFill>
              <a:latin typeface="Arial" panose="020B0604020202020204" pitchFamily="34" charset="0"/>
            </a:endParaRPr>
          </a:p>
          <a:p>
            <a:pPr defTabSz="896386">
              <a:defRPr/>
            </a:pPr>
            <a:r>
              <a:rPr lang="en-US" sz="1765" b="1" kern="0" dirty="0">
                <a:solidFill>
                  <a:srgbClr val="252525"/>
                </a:solidFill>
                <a:latin typeface="Arial" panose="020B0604020202020204" pitchFamily="34" charset="0"/>
              </a:rPr>
              <a:t>Malcom McLean</a:t>
            </a:r>
            <a:r>
              <a:rPr lang="en-US" sz="1765" kern="0" dirty="0">
                <a:solidFill>
                  <a:srgbClr val="252525"/>
                </a:solidFill>
                <a:latin typeface="Arial" panose="020B0604020202020204" pitchFamily="34" charset="0"/>
              </a:rPr>
              <a:t> born in 1913 developed the modern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intermodal shipping container</a:t>
            </a:r>
            <a:r>
              <a:rPr lang="en-US" sz="1765" kern="0" dirty="0">
                <a:solidFill>
                  <a:srgbClr val="252525"/>
                </a:solidFill>
                <a:latin typeface="Arial" panose="020B0604020202020204" pitchFamily="34" charset="0"/>
              </a:rPr>
              <a:t>, which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revolutionized transport and international trade</a:t>
            </a:r>
            <a:r>
              <a:rPr lang="en-US" sz="1765" kern="0" dirty="0">
                <a:solidFill>
                  <a:srgbClr val="252525"/>
                </a:solidFill>
                <a:latin typeface="Arial" panose="020B0604020202020204" pitchFamily="34" charset="0"/>
              </a:rPr>
              <a:t>. </a:t>
            </a:r>
          </a:p>
          <a:p>
            <a:pPr defTabSz="896386">
              <a:defRPr/>
            </a:pPr>
            <a:r>
              <a:rPr lang="en-US" sz="1765" kern="0" dirty="0">
                <a:solidFill>
                  <a:srgbClr val="252525"/>
                </a:solidFill>
                <a:latin typeface="Arial" panose="020B0604020202020204" pitchFamily="34" charset="0"/>
              </a:rPr>
              <a:t>McLean knew "</a:t>
            </a:r>
            <a:r>
              <a:rPr lang="en-US" sz="1765" u="sng" kern="0" dirty="0">
                <a:solidFill>
                  <a:srgbClr val="252525"/>
                </a:solidFill>
                <a:latin typeface="Arial" panose="020B0604020202020204" pitchFamily="34" charset="0"/>
              </a:rPr>
              <a:t>A ship earns money only when she's at sea</a:t>
            </a:r>
            <a:r>
              <a:rPr lang="en-US" sz="1765" kern="0" dirty="0">
                <a:solidFill>
                  <a:srgbClr val="252525"/>
                </a:solidFill>
                <a:latin typeface="Arial" panose="020B0604020202020204" pitchFamily="34" charset="0"/>
              </a:rPr>
              <a:t>," and based his business on that efficiency.</a:t>
            </a:r>
            <a:endParaRPr lang="en-US" sz="1765" kern="0" dirty="0">
              <a:solidFill>
                <a:srgbClr val="000000"/>
              </a:solidFill>
              <a:latin typeface="Calibri"/>
            </a:endParaRPr>
          </a:p>
          <a:p>
            <a:pPr defTabSz="896386">
              <a:defRPr/>
            </a:pPr>
            <a:endParaRPr lang="en-US" sz="1765" kern="0" dirty="0">
              <a:solidFill>
                <a:srgbClr val="252525"/>
              </a:solidFill>
              <a:latin typeface="Arial" panose="020B0604020202020204" pitchFamily="34" charset="0"/>
            </a:endParaRPr>
          </a:p>
          <a:p>
            <a:pPr defTabSz="896386">
              <a:defRPr/>
            </a:pPr>
            <a:r>
              <a:rPr lang="en-US" sz="1765" kern="0" dirty="0">
                <a:solidFill>
                  <a:srgbClr val="252525"/>
                </a:solidFill>
                <a:latin typeface="Arial" panose="020B0604020202020204" pitchFamily="34" charset="0"/>
              </a:rPr>
              <a:t>Using containers, it cost only </a:t>
            </a:r>
            <a:r>
              <a:rPr lang="en-US" sz="1765" u="sng"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16 cents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a ton</a:t>
            </a:r>
            <a:r>
              <a:rPr lang="en-US" sz="1765" kern="0" dirty="0">
                <a:solidFill>
                  <a:srgbClr val="252525"/>
                </a:solidFill>
                <a:latin typeface="Arial" panose="020B0604020202020204" pitchFamily="34" charset="0"/>
              </a:rPr>
              <a:t>, a 39-fold savings. Containerization also greatly reduced the time to load and unload ships,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improving reliability.</a:t>
            </a:r>
            <a:r>
              <a:rPr lang="en-US" sz="1765" kern="0" dirty="0">
                <a:solidFill>
                  <a:srgbClr val="252525"/>
                </a:solidFill>
                <a:latin typeface="Arial" panose="020B0604020202020204" pitchFamily="34" charset="0"/>
              </a:rPr>
              <a:t> </a:t>
            </a:r>
            <a:endParaRPr lang="en-US" sz="1765" kern="0" dirty="0">
              <a:solidFill>
                <a:srgbClr val="000000"/>
              </a:solidFill>
              <a:latin typeface="Calibri"/>
            </a:endParaRPr>
          </a:p>
        </p:txBody>
      </p:sp>
      <p:pic>
        <p:nvPicPr>
          <p:cNvPr id="25" name="Picture 6"/>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2445675" y="2158296"/>
            <a:ext cx="6332498" cy="387703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26" name="Picture 2" descr="Malcolm McLean at railing, Port Newark, 1957 (7312751706).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rot="159669">
            <a:off x="9620236" y="1434474"/>
            <a:ext cx="2214661" cy="221036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60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900"/>
                                        <p:tgtEl>
                                          <p:spTgt spid="24"/>
                                        </p:tgtEl>
                                      </p:cBhvr>
                                    </p:animEffect>
                                  </p:childTnLst>
                                </p:cTn>
                              </p:par>
                              <p:par>
                                <p:cTn id="8" presetID="9" presetClass="entr" presetSubtype="0" fill="hold" nodeType="withEffect">
                                  <p:stCondLst>
                                    <p:cond delay="60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14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4.21751E-6 2.77349E-6 L -0.59663 0.02247 " pathEditMode="relative" rAng="0" ptsTypes="AA">
                                      <p:cBhvr>
                                        <p:cTn id="23" dur="2100" fill="hold"/>
                                        <p:tgtEl>
                                          <p:spTgt spid="25"/>
                                        </p:tgtEl>
                                        <p:attrNameLst>
                                          <p:attrName>ppt_x</p:attrName>
                                          <p:attrName>ppt_y</p:attrName>
                                        </p:attrNameLst>
                                      </p:cBhvr>
                                      <p:rCtr x="-29832" y="11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33" y="2980788"/>
            <a:ext cx="12101735" cy="927809"/>
          </a:xfrm>
        </p:spPr>
        <p:txBody>
          <a:bodyPr vert="horz" wrap="square" lIns="143428" tIns="89642" rIns="143428" bIns="89642" rtlCol="0" anchor="t">
            <a:noAutofit/>
          </a:bodyPr>
          <a:lstStyle/>
          <a:p>
            <a:pPr algn="ctr"/>
            <a:r>
              <a:rPr lang="en-US" sz="4705" dirty="0">
                <a:gradFill>
                  <a:gsLst>
                    <a:gs pos="1250">
                      <a:schemeClr val="tx1"/>
                    </a:gs>
                    <a:gs pos="100000">
                      <a:schemeClr val="tx1"/>
                    </a:gs>
                  </a:gsLst>
                  <a:lin ang="5400000" scaled="0"/>
                </a:gradFill>
              </a:rPr>
              <a:t>You can do containers your way….</a:t>
            </a:r>
          </a:p>
        </p:txBody>
      </p:sp>
    </p:spTree>
    <p:extLst>
      <p:ext uri="{BB962C8B-B14F-4D97-AF65-F5344CB8AC3E}">
        <p14:creationId xmlns:p14="http://schemas.microsoft.com/office/powerpoint/2010/main" val="238353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500890" y="227267"/>
            <a:ext cx="11653523" cy="1979837"/>
          </a:xfrm>
        </p:spPr>
        <p:txBody>
          <a:bodyPr/>
          <a:lstStyle/>
          <a:p>
            <a:pPr marL="0" indent="0">
              <a:spcBef>
                <a:spcPct val="0"/>
              </a:spcBef>
              <a:buNone/>
            </a:pPr>
            <a:r>
              <a:rPr lang="en-US" sz="5294" spc="-100" dirty="0">
                <a:ln w="3175">
                  <a:noFill/>
                </a:ln>
                <a:cs typeface="Segoe UI" pitchFamily="34" charset="0"/>
              </a:rPr>
              <a:t>Linux Containers on Linux VMs</a:t>
            </a:r>
          </a:p>
          <a:p>
            <a:pPr lvl="1"/>
            <a:endParaRPr lang="en-US" dirty="0"/>
          </a:p>
          <a:p>
            <a:pPr marL="0" indent="0">
              <a:buNone/>
            </a:pPr>
            <a:endParaRPr lang="en-US" dirty="0"/>
          </a:p>
        </p:txBody>
      </p:sp>
      <p:pic>
        <p:nvPicPr>
          <p:cNvPr id="7" name="Picture 6"/>
          <p:cNvPicPr>
            <a:picLocks noChangeAspect="1"/>
          </p:cNvPicPr>
          <p:nvPr/>
        </p:nvPicPr>
        <p:blipFill>
          <a:blip r:embed="rId3"/>
          <a:stretch>
            <a:fillRect/>
          </a:stretch>
        </p:blipFill>
        <p:spPr>
          <a:xfrm>
            <a:off x="272500" y="0"/>
            <a:ext cx="1105054" cy="1371791"/>
          </a:xfrm>
          <a:prstGeom prst="rect">
            <a:avLst/>
          </a:prstGeom>
        </p:spPr>
      </p:pic>
      <p:pic>
        <p:nvPicPr>
          <p:cNvPr id="9" name="Picture 8"/>
          <p:cNvPicPr>
            <a:picLocks noChangeAspect="1"/>
          </p:cNvPicPr>
          <p:nvPr/>
        </p:nvPicPr>
        <p:blipFill>
          <a:blip r:embed="rId4"/>
          <a:stretch>
            <a:fillRect/>
          </a:stretch>
        </p:blipFill>
        <p:spPr>
          <a:xfrm>
            <a:off x="167725" y="1578774"/>
            <a:ext cx="11545911" cy="5744377"/>
          </a:xfrm>
          <a:prstGeom prst="rect">
            <a:avLst/>
          </a:prstGeom>
        </p:spPr>
      </p:pic>
    </p:spTree>
    <p:extLst>
      <p:ext uri="{BB962C8B-B14F-4D97-AF65-F5344CB8AC3E}">
        <p14:creationId xmlns:p14="http://schemas.microsoft.com/office/powerpoint/2010/main" val="237696879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61414" y="302737"/>
            <a:ext cx="11655840" cy="899665"/>
          </a:xfrm>
        </p:spPr>
        <p:txBody>
          <a:bodyPr/>
          <a:lstStyle/>
          <a:p>
            <a:r>
              <a:rPr lang="en-US" dirty="0"/>
              <a:t>Windows Containers on Windows VMs</a:t>
            </a:r>
          </a:p>
        </p:txBody>
      </p:sp>
      <p:pic>
        <p:nvPicPr>
          <p:cNvPr id="4" name="Picture 3"/>
          <p:cNvPicPr>
            <a:picLocks noChangeAspect="1"/>
          </p:cNvPicPr>
          <p:nvPr/>
        </p:nvPicPr>
        <p:blipFill>
          <a:blip r:embed="rId2"/>
          <a:stretch>
            <a:fillRect/>
          </a:stretch>
        </p:blipFill>
        <p:spPr>
          <a:xfrm>
            <a:off x="256360" y="1576129"/>
            <a:ext cx="11679280" cy="3705742"/>
          </a:xfrm>
          <a:prstGeom prst="rect">
            <a:avLst/>
          </a:prstGeom>
        </p:spPr>
      </p:pic>
      <p:pic>
        <p:nvPicPr>
          <p:cNvPr id="5" name="Picture 4"/>
          <p:cNvPicPr>
            <a:picLocks noChangeAspect="1"/>
          </p:cNvPicPr>
          <p:nvPr/>
        </p:nvPicPr>
        <p:blipFill>
          <a:blip r:embed="rId3"/>
          <a:stretch>
            <a:fillRect/>
          </a:stretch>
        </p:blipFill>
        <p:spPr>
          <a:xfrm>
            <a:off x="256360" y="0"/>
            <a:ext cx="1105054" cy="1371791"/>
          </a:xfrm>
          <a:prstGeom prst="rect">
            <a:avLst/>
          </a:prstGeom>
        </p:spPr>
      </p:pic>
    </p:spTree>
    <p:extLst>
      <p:ext uri="{BB962C8B-B14F-4D97-AF65-F5344CB8AC3E}">
        <p14:creationId xmlns:p14="http://schemas.microsoft.com/office/powerpoint/2010/main" val="155133626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6923" y="322932"/>
            <a:ext cx="11655840" cy="899537"/>
          </a:xfrm>
        </p:spPr>
        <p:txBody>
          <a:bodyPr/>
          <a:lstStyle/>
          <a:p>
            <a:r>
              <a:rPr lang="en-US" dirty="0"/>
              <a:t>Azure App Service</a:t>
            </a:r>
            <a:br>
              <a:rPr lang="en-US" dirty="0"/>
            </a:br>
            <a:r>
              <a:rPr lang="en-US" sz="3200" dirty="0"/>
              <a:t>Web apps for Linux</a:t>
            </a:r>
            <a:br>
              <a:rPr lang="en-US" dirty="0"/>
            </a:br>
            <a:endParaRPr lang="en-US" sz="2353" dirty="0">
              <a:solidFill>
                <a:schemeClr val="tx2"/>
              </a:solidFill>
            </a:endParaRPr>
          </a:p>
        </p:txBody>
      </p:sp>
      <p:sp>
        <p:nvSpPr>
          <p:cNvPr id="4" name="TextBox 3"/>
          <p:cNvSpPr txBox="1"/>
          <p:nvPr/>
        </p:nvSpPr>
        <p:spPr>
          <a:xfrm>
            <a:off x="5027257" y="1279134"/>
            <a:ext cx="6163341" cy="5076696"/>
          </a:xfrm>
          <a:prstGeom prst="rect">
            <a:avLst/>
          </a:prstGeom>
          <a:solidFill>
            <a:schemeClr val="tx1"/>
          </a:solidFill>
        </p:spPr>
        <p:txBody>
          <a:bodyPr wrap="squar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9" name="Rectangle 8"/>
          <p:cNvSpPr/>
          <p:nvPr/>
        </p:nvSpPr>
        <p:spPr bwMode="auto">
          <a:xfrm>
            <a:off x="5027257" y="1240176"/>
            <a:ext cx="3313088" cy="155548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54564" tIns="140609" rIns="175761" bIns="140609" numCol="1" rtlCol="0" anchor="t" anchorCtr="0" compatLnSpc="1">
            <a:prstTxWarp prst="textNoShape">
              <a:avLst/>
            </a:prstTxWarp>
          </a:bodyPr>
          <a:lstStyle/>
          <a:p>
            <a:pPr defTabSz="896094" fontAlgn="base">
              <a:spcBef>
                <a:spcPct val="0"/>
              </a:spcBef>
              <a:spcAft>
                <a:spcPct val="0"/>
              </a:spcAft>
              <a:defRPr/>
            </a:pPr>
            <a:r>
              <a:rPr lang="en-US" sz="1922" kern="0" dirty="0">
                <a:gradFill>
                  <a:gsLst>
                    <a:gs pos="0">
                      <a:srgbClr val="FFFFFF"/>
                    </a:gs>
                    <a:gs pos="100000">
                      <a:srgbClr val="FFFFFF"/>
                    </a:gs>
                  </a:gsLst>
                  <a:lin ang="5400000" scaled="0"/>
                </a:gradFill>
              </a:rPr>
              <a:t>Web apps</a:t>
            </a:r>
          </a:p>
          <a:p>
            <a:pPr defTabSz="896094" fontAlgn="base">
              <a:spcBef>
                <a:spcPct val="0"/>
              </a:spcBef>
              <a:spcAft>
                <a:spcPct val="0"/>
              </a:spcAft>
              <a:defRPr/>
            </a:pPr>
            <a:endParaRPr lang="en-US" sz="1922" kern="0" dirty="0">
              <a:gradFill>
                <a:gsLst>
                  <a:gs pos="0">
                    <a:srgbClr val="FFFFFF"/>
                  </a:gs>
                  <a:gs pos="100000">
                    <a:srgbClr val="FFFFFF"/>
                  </a:gs>
                </a:gsLst>
                <a:lin ang="5400000" scaled="0"/>
              </a:gradFill>
            </a:endParaRPr>
          </a:p>
          <a:p>
            <a:pPr defTabSz="896094" fontAlgn="base">
              <a:spcBef>
                <a:spcPct val="0"/>
              </a:spcBef>
              <a:spcAft>
                <a:spcPct val="0"/>
              </a:spcAft>
              <a:defRPr/>
            </a:pPr>
            <a:r>
              <a:rPr lang="en-US" sz="1537" kern="0" dirty="0">
                <a:gradFill>
                  <a:gsLst>
                    <a:gs pos="0">
                      <a:srgbClr val="FFFFFF"/>
                    </a:gs>
                    <a:gs pos="100000">
                      <a:srgbClr val="FFFFFF"/>
                    </a:gs>
                  </a:gsLst>
                  <a:lin ang="5400000" scaled="0"/>
                </a:gradFill>
              </a:rPr>
              <a:t>Web apps that scale  with your business</a:t>
            </a:r>
          </a:p>
          <a:p>
            <a:pPr defTabSz="896094" fontAlgn="base">
              <a:spcBef>
                <a:spcPct val="0"/>
              </a:spcBef>
              <a:spcAft>
                <a:spcPct val="0"/>
              </a:spcAft>
              <a:defRPr/>
            </a:pPr>
            <a:endParaRPr lang="en-US" sz="1537" kern="0" dirty="0">
              <a:gradFill>
                <a:gsLst>
                  <a:gs pos="0">
                    <a:srgbClr val="FFFFFF"/>
                  </a:gs>
                  <a:gs pos="100000">
                    <a:srgbClr val="FFFFFF"/>
                  </a:gs>
                </a:gsLst>
                <a:lin ang="5400000" scaled="0"/>
              </a:gradFill>
            </a:endParaRPr>
          </a:p>
        </p:txBody>
      </p:sp>
      <p:sp>
        <p:nvSpPr>
          <p:cNvPr id="10" name="Rectangle 9"/>
          <p:cNvSpPr/>
          <p:nvPr/>
        </p:nvSpPr>
        <p:spPr bwMode="auto">
          <a:xfrm>
            <a:off x="8388372" y="1240176"/>
            <a:ext cx="2886014" cy="155548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54564" tIns="140609" rIns="175761" bIns="140609" numCol="1" rtlCol="0" anchor="t" anchorCtr="0" compatLnSpc="1">
            <a:prstTxWarp prst="textNoShape">
              <a:avLst/>
            </a:prstTxWarp>
          </a:bodyPr>
          <a:lstStyle/>
          <a:p>
            <a:pPr defTabSz="896094" fontAlgn="base">
              <a:spcBef>
                <a:spcPct val="0"/>
              </a:spcBef>
              <a:spcAft>
                <a:spcPct val="0"/>
              </a:spcAft>
              <a:defRPr/>
            </a:pPr>
            <a:r>
              <a:rPr lang="en-US" sz="1922" kern="0" dirty="0">
                <a:gradFill>
                  <a:gsLst>
                    <a:gs pos="0">
                      <a:srgbClr val="FFFFFF"/>
                    </a:gs>
                    <a:gs pos="100000">
                      <a:srgbClr val="FFFFFF"/>
                    </a:gs>
                  </a:gsLst>
                  <a:lin ang="5400000" scaled="0"/>
                </a:gradFill>
              </a:rPr>
              <a:t>Mobile apps</a:t>
            </a:r>
          </a:p>
          <a:p>
            <a:pPr defTabSz="896094" fontAlgn="base">
              <a:spcBef>
                <a:spcPct val="0"/>
              </a:spcBef>
              <a:spcAft>
                <a:spcPct val="0"/>
              </a:spcAft>
              <a:defRPr/>
            </a:pPr>
            <a:endParaRPr lang="en-US" sz="1922" kern="0" dirty="0">
              <a:gradFill>
                <a:gsLst>
                  <a:gs pos="0">
                    <a:srgbClr val="FFFFFF"/>
                  </a:gs>
                  <a:gs pos="100000">
                    <a:srgbClr val="FFFFFF"/>
                  </a:gs>
                </a:gsLst>
                <a:lin ang="5400000" scaled="0"/>
              </a:gradFill>
            </a:endParaRPr>
          </a:p>
          <a:p>
            <a:pPr defTabSz="896094" fontAlgn="base">
              <a:spcBef>
                <a:spcPct val="0"/>
              </a:spcBef>
              <a:spcAft>
                <a:spcPct val="0"/>
              </a:spcAft>
              <a:defRPr/>
            </a:pPr>
            <a:r>
              <a:rPr lang="en-US" sz="1537" kern="0" dirty="0">
                <a:gradFill>
                  <a:gsLst>
                    <a:gs pos="0">
                      <a:srgbClr val="FFFFFF"/>
                    </a:gs>
                    <a:gs pos="100000">
                      <a:srgbClr val="FFFFFF"/>
                    </a:gs>
                  </a:gsLst>
                  <a:lin ang="5400000" scaled="0"/>
                </a:gradFill>
              </a:rPr>
              <a:t>Build mobile apps </a:t>
            </a:r>
            <a:br>
              <a:rPr lang="en-US" sz="1537" kern="0" dirty="0">
                <a:gradFill>
                  <a:gsLst>
                    <a:gs pos="0">
                      <a:srgbClr val="FFFFFF"/>
                    </a:gs>
                    <a:gs pos="100000">
                      <a:srgbClr val="FFFFFF"/>
                    </a:gs>
                  </a:gsLst>
                  <a:lin ang="5400000" scaled="0"/>
                </a:gradFill>
              </a:rPr>
            </a:br>
            <a:r>
              <a:rPr lang="en-US" sz="1537" kern="0" dirty="0">
                <a:gradFill>
                  <a:gsLst>
                    <a:gs pos="0">
                      <a:srgbClr val="FFFFFF"/>
                    </a:gs>
                    <a:gs pos="100000">
                      <a:srgbClr val="FFFFFF"/>
                    </a:gs>
                  </a:gsLst>
                  <a:lin ang="5400000" scaled="0"/>
                </a:gradFill>
              </a:rPr>
              <a:t>for any device  </a:t>
            </a:r>
          </a:p>
        </p:txBody>
      </p:sp>
      <p:sp>
        <p:nvSpPr>
          <p:cNvPr id="11" name="Rectangle 10"/>
          <p:cNvSpPr/>
          <p:nvPr/>
        </p:nvSpPr>
        <p:spPr bwMode="auto">
          <a:xfrm>
            <a:off x="5027257" y="2832493"/>
            <a:ext cx="3313088" cy="159942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54564" tIns="140609" rIns="175761" bIns="140609" numCol="1" rtlCol="0" anchor="t" anchorCtr="0" compatLnSpc="1">
            <a:prstTxWarp prst="textNoShape">
              <a:avLst/>
            </a:prstTxWarp>
          </a:bodyPr>
          <a:lstStyle/>
          <a:p>
            <a:pPr defTabSz="896094" fontAlgn="base">
              <a:spcBef>
                <a:spcPct val="0"/>
              </a:spcBef>
              <a:spcAft>
                <a:spcPct val="0"/>
              </a:spcAft>
              <a:defRPr/>
            </a:pPr>
            <a:r>
              <a:rPr lang="en-US" sz="1922" kern="0" dirty="0">
                <a:gradFill>
                  <a:gsLst>
                    <a:gs pos="0">
                      <a:srgbClr val="FFFFFF"/>
                    </a:gs>
                    <a:gs pos="100000">
                      <a:srgbClr val="FFFFFF"/>
                    </a:gs>
                  </a:gsLst>
                  <a:lin ang="5400000" scaled="0"/>
                </a:gradFill>
              </a:rPr>
              <a:t>Logic apps</a:t>
            </a:r>
            <a:endParaRPr lang="en-US" sz="1922" kern="0" dirty="0"/>
          </a:p>
          <a:p>
            <a:pPr defTabSz="896094" fontAlgn="base">
              <a:spcBef>
                <a:spcPct val="0"/>
              </a:spcBef>
              <a:spcAft>
                <a:spcPct val="0"/>
              </a:spcAft>
              <a:defRPr/>
            </a:pPr>
            <a:endParaRPr lang="en-US" sz="1922" kern="0" dirty="0"/>
          </a:p>
          <a:p>
            <a:pPr defTabSz="896094" fontAlgn="base">
              <a:spcBef>
                <a:spcPct val="0"/>
              </a:spcBef>
              <a:spcAft>
                <a:spcPct val="0"/>
              </a:spcAft>
              <a:defRPr/>
            </a:pPr>
            <a:r>
              <a:rPr lang="en-US" sz="1537" kern="0" dirty="0">
                <a:gradFill>
                  <a:gsLst>
                    <a:gs pos="0">
                      <a:srgbClr val="FFFFFF"/>
                    </a:gs>
                    <a:gs pos="100000">
                      <a:srgbClr val="FFFFFF"/>
                    </a:gs>
                  </a:gsLst>
                  <a:lin ang="5400000" scaled="0"/>
                </a:gradFill>
              </a:rPr>
              <a:t>Automate business processes across SaaS </a:t>
            </a:r>
            <a:br>
              <a:rPr lang="en-US" sz="1537" kern="0" dirty="0"/>
            </a:br>
            <a:r>
              <a:rPr lang="en-US" sz="1537" kern="0" dirty="0">
                <a:gradFill>
                  <a:gsLst>
                    <a:gs pos="0">
                      <a:srgbClr val="FFFFFF"/>
                    </a:gs>
                    <a:gs pos="100000">
                      <a:srgbClr val="FFFFFF"/>
                    </a:gs>
                  </a:gsLst>
                  <a:lin ang="5400000" scaled="0"/>
                </a:gradFill>
              </a:rPr>
              <a:t>and on-premises </a:t>
            </a:r>
            <a:endParaRPr lang="en-US" sz="1537" kern="0" dirty="0"/>
          </a:p>
          <a:p>
            <a:pPr defTabSz="896094" fontAlgn="base">
              <a:spcBef>
                <a:spcPct val="0"/>
              </a:spcBef>
              <a:spcAft>
                <a:spcPct val="0"/>
              </a:spcAft>
              <a:defRPr/>
            </a:pPr>
            <a:endParaRPr lang="en-US" sz="1537" kern="0" dirty="0"/>
          </a:p>
          <a:p>
            <a:pPr defTabSz="896094" fontAlgn="base">
              <a:spcBef>
                <a:spcPct val="0"/>
              </a:spcBef>
              <a:spcAft>
                <a:spcPct val="0"/>
              </a:spcAft>
              <a:defRPr/>
            </a:pPr>
            <a:r>
              <a:rPr lang="en-US" sz="1537" kern="0" dirty="0">
                <a:gradFill>
                  <a:gsLst>
                    <a:gs pos="0">
                      <a:srgbClr val="FFFFFF"/>
                    </a:gs>
                    <a:gs pos="100000">
                      <a:srgbClr val="FFFFFF"/>
                    </a:gs>
                  </a:gsLst>
                  <a:lin ang="5400000" scaled="0"/>
                </a:gradFill>
              </a:rPr>
              <a:t> </a:t>
            </a:r>
            <a:endParaRPr lang="en-US" sz="1537" kern="0" dirty="0"/>
          </a:p>
        </p:txBody>
      </p:sp>
      <p:sp>
        <p:nvSpPr>
          <p:cNvPr id="12" name="Rectangle 11"/>
          <p:cNvSpPr/>
          <p:nvPr/>
        </p:nvSpPr>
        <p:spPr bwMode="auto">
          <a:xfrm>
            <a:off x="8388372" y="2832493"/>
            <a:ext cx="2886014" cy="159942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54564" tIns="140609" rIns="175761" bIns="140609" numCol="1" rtlCol="0" anchor="t" anchorCtr="0" compatLnSpc="1">
            <a:prstTxWarp prst="textNoShape">
              <a:avLst/>
            </a:prstTxWarp>
          </a:bodyPr>
          <a:lstStyle/>
          <a:p>
            <a:pPr defTabSz="896094" fontAlgn="base">
              <a:spcBef>
                <a:spcPct val="0"/>
              </a:spcBef>
              <a:spcAft>
                <a:spcPct val="0"/>
              </a:spcAft>
              <a:defRPr/>
            </a:pPr>
            <a:r>
              <a:rPr lang="en-US" sz="1922" kern="0" dirty="0">
                <a:gradFill>
                  <a:gsLst>
                    <a:gs pos="0">
                      <a:srgbClr val="FFFFFF"/>
                    </a:gs>
                    <a:gs pos="100000">
                      <a:srgbClr val="FFFFFF"/>
                    </a:gs>
                  </a:gsLst>
                  <a:lin ang="5400000" scaled="0"/>
                </a:gradFill>
              </a:rPr>
              <a:t>API apps</a:t>
            </a:r>
          </a:p>
          <a:p>
            <a:pPr defTabSz="896094" fontAlgn="base">
              <a:spcBef>
                <a:spcPct val="0"/>
              </a:spcBef>
              <a:spcAft>
                <a:spcPct val="0"/>
              </a:spcAft>
              <a:defRPr/>
            </a:pPr>
            <a:endParaRPr lang="en-US" sz="1922" kern="0" dirty="0">
              <a:gradFill>
                <a:gsLst>
                  <a:gs pos="0">
                    <a:srgbClr val="FFFFFF"/>
                  </a:gs>
                  <a:gs pos="100000">
                    <a:srgbClr val="FFFFFF"/>
                  </a:gs>
                </a:gsLst>
                <a:lin ang="5400000" scaled="0"/>
              </a:gradFill>
            </a:endParaRPr>
          </a:p>
          <a:p>
            <a:pPr defTabSz="896094" fontAlgn="base">
              <a:spcBef>
                <a:spcPct val="0"/>
              </a:spcBef>
              <a:spcAft>
                <a:spcPct val="0"/>
              </a:spcAft>
              <a:defRPr/>
            </a:pPr>
            <a:r>
              <a:rPr lang="en-US" sz="1537" kern="0" dirty="0">
                <a:gradFill>
                  <a:gsLst>
                    <a:gs pos="0">
                      <a:srgbClr val="FFFFFF"/>
                    </a:gs>
                    <a:gs pos="100000">
                      <a:srgbClr val="FFFFFF"/>
                    </a:gs>
                  </a:gsLst>
                  <a:lin ang="5400000" scaled="0"/>
                </a:gradFill>
              </a:rPr>
              <a:t>Easily build and consume APIs in </a:t>
            </a:r>
            <a:br>
              <a:rPr lang="en-US" sz="1537" kern="0" dirty="0">
                <a:gradFill>
                  <a:gsLst>
                    <a:gs pos="0">
                      <a:srgbClr val="FFFFFF"/>
                    </a:gs>
                    <a:gs pos="100000">
                      <a:srgbClr val="FFFFFF"/>
                    </a:gs>
                  </a:gsLst>
                  <a:lin ang="5400000" scaled="0"/>
                </a:gradFill>
              </a:rPr>
            </a:br>
            <a:r>
              <a:rPr lang="en-US" sz="1537" kern="0" dirty="0">
                <a:gradFill>
                  <a:gsLst>
                    <a:gs pos="0">
                      <a:srgbClr val="FFFFFF"/>
                    </a:gs>
                    <a:gs pos="100000">
                      <a:srgbClr val="FFFFFF"/>
                    </a:gs>
                  </a:gsLst>
                  <a:lin ang="5400000" scaled="0"/>
                </a:gradFill>
              </a:rPr>
              <a:t>the cloud</a:t>
            </a:r>
          </a:p>
          <a:p>
            <a:pPr defTabSz="896094" fontAlgn="base">
              <a:spcBef>
                <a:spcPct val="0"/>
              </a:spcBef>
              <a:spcAft>
                <a:spcPct val="0"/>
              </a:spcAft>
              <a:defRPr/>
            </a:pPr>
            <a:endParaRPr lang="en-US" sz="1922" kern="0" dirty="0">
              <a:gradFill>
                <a:gsLst>
                  <a:gs pos="0">
                    <a:srgbClr val="FFFFFF"/>
                  </a:gs>
                  <a:gs pos="100000">
                    <a:srgbClr val="FFFFFF"/>
                  </a:gs>
                </a:gsLst>
                <a:lin ang="5400000" scaled="0"/>
              </a:gradFill>
            </a:endParaRPr>
          </a:p>
        </p:txBody>
      </p:sp>
      <p:grpSp>
        <p:nvGrpSpPr>
          <p:cNvPr id="13" name="Group 12"/>
          <p:cNvGrpSpPr/>
          <p:nvPr/>
        </p:nvGrpSpPr>
        <p:grpSpPr>
          <a:xfrm>
            <a:off x="4303170" y="3429000"/>
            <a:ext cx="444506" cy="261777"/>
            <a:chOff x="4924540" y="2915646"/>
            <a:chExt cx="462708" cy="272496"/>
          </a:xfrm>
          <a:solidFill>
            <a:schemeClr val="tx1"/>
          </a:solidFill>
        </p:grpSpPr>
        <p:sp>
          <p:nvSpPr>
            <p:cNvPr id="14" name="Rectangle 13"/>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5" tIns="140548" rIns="175685" bIns="140548" numCol="1" spcCol="0" rtlCol="0" fromWordArt="0" anchor="t" anchorCtr="0" forceAA="0" compatLnSpc="1">
              <a:prstTxWarp prst="textNoShape">
                <a:avLst/>
              </a:prstTxWarp>
              <a:noAutofit/>
            </a:bodyPr>
            <a:lstStyle/>
            <a:p>
              <a:pPr algn="ctr" defTabSz="895579"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15" name="Rectangle 14"/>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5" tIns="140548" rIns="175685" bIns="140548" numCol="1" spcCol="0" rtlCol="0" fromWordArt="0" anchor="t" anchorCtr="0" forceAA="0" compatLnSpc="1">
              <a:prstTxWarp prst="textNoShape">
                <a:avLst/>
              </a:prstTxWarp>
              <a:noAutofit/>
            </a:bodyPr>
            <a:lstStyle/>
            <a:p>
              <a:pPr algn="ctr" defTabSz="895579"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grpSp>
      <p:grpSp>
        <p:nvGrpSpPr>
          <p:cNvPr id="16" name="Group 15"/>
          <p:cNvGrpSpPr/>
          <p:nvPr/>
        </p:nvGrpSpPr>
        <p:grpSpPr>
          <a:xfrm>
            <a:off x="677948" y="1934820"/>
            <a:ext cx="3212000" cy="3197369"/>
            <a:chOff x="827088" y="-3463925"/>
            <a:chExt cx="3833812" cy="3816350"/>
          </a:xfrm>
        </p:grpSpPr>
        <p:sp>
          <p:nvSpPr>
            <p:cNvPr id="18"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defRPr/>
              </a:pPr>
              <a:endParaRPr lang="en-US" sz="1730" kern="0" dirty="0">
                <a:solidFill>
                  <a:srgbClr val="FFFFFF"/>
                </a:solidFill>
                <a:latin typeface="Segoe UI Light" charset="0"/>
              </a:endParaRPr>
            </a:p>
          </p:txBody>
        </p:sp>
        <p:sp>
          <p:nvSpPr>
            <p:cNvPr id="1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defRPr/>
              </a:pPr>
              <a:endParaRPr lang="en-US" sz="1730" kern="0" dirty="0">
                <a:solidFill>
                  <a:srgbClr val="FFFFFF"/>
                </a:solidFill>
                <a:latin typeface="Segoe UI Light" charset="0"/>
              </a:endParaRPr>
            </a:p>
          </p:txBody>
        </p:sp>
        <p:sp>
          <p:nvSpPr>
            <p:cNvPr id="20"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defRPr/>
              </a:pPr>
              <a:endParaRPr lang="en-US" sz="1730" kern="0" dirty="0">
                <a:solidFill>
                  <a:srgbClr val="FFFFFF"/>
                </a:solidFill>
                <a:latin typeface="Segoe UI Light" charset="0"/>
              </a:endParaRPr>
            </a:p>
          </p:txBody>
        </p:sp>
        <p:sp>
          <p:nvSpPr>
            <p:cNvPr id="2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defRPr/>
              </a:pPr>
              <a:endParaRPr lang="en-US" sz="1730" kern="0" dirty="0">
                <a:solidFill>
                  <a:srgbClr val="FFFFFF"/>
                </a:solidFill>
                <a:latin typeface="Segoe UI Light" charset="0"/>
              </a:endParaRPr>
            </a:p>
          </p:txBody>
        </p:sp>
        <p:sp>
          <p:nvSpPr>
            <p:cNvPr id="22"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defRPr/>
              </a:pPr>
              <a:endParaRPr lang="en-US" sz="1730" kern="0" dirty="0">
                <a:solidFill>
                  <a:srgbClr val="FFFFFF"/>
                </a:solidFill>
                <a:latin typeface="Segoe UI Light" charset="0"/>
              </a:endParaRPr>
            </a:p>
          </p:txBody>
        </p:sp>
        <p:sp>
          <p:nvSpPr>
            <p:cNvPr id="23"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defRPr/>
              </a:pPr>
              <a:endParaRPr lang="en-US" sz="1730" kern="0" dirty="0">
                <a:solidFill>
                  <a:srgbClr val="FFFFFF"/>
                </a:solidFill>
                <a:latin typeface="Segoe UI Light" charset="0"/>
              </a:endParaRPr>
            </a:p>
          </p:txBody>
        </p:sp>
        <p:sp>
          <p:nvSpPr>
            <p:cNvPr id="24"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defRPr/>
              </a:pPr>
              <a:endParaRPr lang="en-US" sz="1730" kern="0" dirty="0">
                <a:solidFill>
                  <a:srgbClr val="FFFFFF"/>
                </a:solidFill>
                <a:latin typeface="Segoe UI Light" charset="0"/>
              </a:endParaRPr>
            </a:p>
          </p:txBody>
        </p:sp>
        <p:sp>
          <p:nvSpPr>
            <p:cNvPr id="25"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defRPr/>
              </a:pPr>
              <a:endParaRPr lang="en-US" sz="1730" kern="0" dirty="0">
                <a:solidFill>
                  <a:srgbClr val="FFFFFF"/>
                </a:solidFill>
                <a:latin typeface="Segoe UI Light" charset="0"/>
              </a:endParaRPr>
            </a:p>
          </p:txBody>
        </p:sp>
      </p:grpSp>
      <p:pic>
        <p:nvPicPr>
          <p:cNvPr id="26" name="Picture 25"/>
          <p:cNvPicPr>
            <a:picLocks noChangeAspect="1"/>
          </p:cNvPicPr>
          <p:nvPr/>
        </p:nvPicPr>
        <p:blipFill>
          <a:blip r:embed="rId3">
            <a:duotone>
              <a:prstClr val="black"/>
              <a:schemeClr val="accent5">
                <a:tint val="45000"/>
                <a:satMod val="400000"/>
              </a:schemeClr>
            </a:duotone>
            <a:lum bright="100000" contrast="-40000"/>
          </a:blip>
          <a:stretch>
            <a:fillRect/>
          </a:stretch>
        </p:blipFill>
        <p:spPr>
          <a:xfrm>
            <a:off x="5186889" y="1348811"/>
            <a:ext cx="695888" cy="679664"/>
          </a:xfrm>
          <a:prstGeom prst="rect">
            <a:avLst/>
          </a:prstGeom>
        </p:spPr>
      </p:pic>
      <p:pic>
        <p:nvPicPr>
          <p:cNvPr id="27" name="Picture 26"/>
          <p:cNvPicPr>
            <a:picLocks noChangeAspect="1"/>
          </p:cNvPicPr>
          <p:nvPr/>
        </p:nvPicPr>
        <p:blipFill>
          <a:blip r:embed="rId4">
            <a:duotone>
              <a:prstClr val="black"/>
              <a:schemeClr val="accent5">
                <a:tint val="45000"/>
                <a:satMod val="400000"/>
              </a:schemeClr>
            </a:duotone>
            <a:lum bright="100000" contrast="-40000"/>
          </a:blip>
          <a:stretch>
            <a:fillRect/>
          </a:stretch>
        </p:blipFill>
        <p:spPr>
          <a:xfrm>
            <a:off x="8590989" y="1373113"/>
            <a:ext cx="534432" cy="767388"/>
          </a:xfrm>
          <a:prstGeom prst="rect">
            <a:avLst/>
          </a:prstGeom>
        </p:spPr>
      </p:pic>
      <p:pic>
        <p:nvPicPr>
          <p:cNvPr id="28" name="Picture 27"/>
          <p:cNvPicPr>
            <a:picLocks noChangeAspect="1"/>
          </p:cNvPicPr>
          <p:nvPr/>
        </p:nvPicPr>
        <p:blipFill>
          <a:blip r:embed="rId5">
            <a:duotone>
              <a:prstClr val="black"/>
              <a:schemeClr val="accent5">
                <a:tint val="45000"/>
                <a:satMod val="400000"/>
              </a:schemeClr>
            </a:duotone>
            <a:lum bright="100000" contrast="-40000"/>
          </a:blip>
          <a:stretch>
            <a:fillRect/>
          </a:stretch>
        </p:blipFill>
        <p:spPr>
          <a:xfrm>
            <a:off x="5186888" y="3009045"/>
            <a:ext cx="699245" cy="698463"/>
          </a:xfrm>
          <a:prstGeom prst="rect">
            <a:avLst/>
          </a:prstGeom>
        </p:spPr>
      </p:pic>
      <p:pic>
        <p:nvPicPr>
          <p:cNvPr id="29" name="Picture 28"/>
          <p:cNvPicPr>
            <a:picLocks noChangeAspect="1"/>
          </p:cNvPicPr>
          <p:nvPr/>
        </p:nvPicPr>
        <p:blipFill>
          <a:blip r:embed="rId6" cstate="print">
            <a:biLevel thresh="2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530075" y="2931962"/>
            <a:ext cx="656260" cy="619987"/>
          </a:xfrm>
          <a:prstGeom prst="flowChartOffpageConnector">
            <a:avLst/>
          </a:prstGeom>
          <a:noFill/>
        </p:spPr>
      </p:pic>
      <p:pic>
        <p:nvPicPr>
          <p:cNvPr id="30" name="Picture 6"/>
          <p:cNvPicPr>
            <a:picLocks noChangeAspect="1"/>
          </p:cNvPicPr>
          <p:nvPr/>
        </p:nvPicPr>
        <p:blipFill>
          <a:blip r:embed="rId8"/>
          <a:stretch>
            <a:fillRect/>
          </a:stretch>
        </p:blipFill>
        <p:spPr>
          <a:xfrm>
            <a:off x="5203043" y="4970879"/>
            <a:ext cx="884741" cy="780756"/>
          </a:xfrm>
          <a:prstGeom prst="rect">
            <a:avLst/>
          </a:prstGeom>
        </p:spPr>
      </p:pic>
      <p:sp>
        <p:nvSpPr>
          <p:cNvPr id="31" name="Rectangle 30"/>
          <p:cNvSpPr/>
          <p:nvPr/>
        </p:nvSpPr>
        <p:spPr bwMode="auto">
          <a:xfrm>
            <a:off x="5075283" y="4608466"/>
            <a:ext cx="3313088" cy="159942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54564" tIns="140609" rIns="175761" bIns="140609" numCol="1" rtlCol="0" anchor="t" anchorCtr="0" compatLnSpc="1">
            <a:prstTxWarp prst="textNoShape">
              <a:avLst/>
            </a:prstTxWarp>
          </a:bodyPr>
          <a:lstStyle/>
          <a:p>
            <a:pPr defTabSz="896094" fontAlgn="base">
              <a:spcBef>
                <a:spcPct val="0"/>
              </a:spcBef>
              <a:spcAft>
                <a:spcPct val="0"/>
              </a:spcAft>
              <a:defRPr/>
            </a:pPr>
            <a:r>
              <a:rPr lang="en-US" sz="1922" kern="0" dirty="0">
                <a:gradFill>
                  <a:gsLst>
                    <a:gs pos="0">
                      <a:srgbClr val="FFFFFF"/>
                    </a:gs>
                    <a:gs pos="100000">
                      <a:srgbClr val="FFFFFF"/>
                    </a:gs>
                  </a:gsLst>
                  <a:lin ang="5400000" scaled="0"/>
                </a:gradFill>
              </a:rPr>
              <a:t>Functions</a:t>
            </a:r>
          </a:p>
          <a:p>
            <a:pPr defTabSz="896094" fontAlgn="base">
              <a:spcBef>
                <a:spcPct val="0"/>
              </a:spcBef>
              <a:spcAft>
                <a:spcPct val="0"/>
              </a:spcAft>
              <a:defRPr/>
            </a:pPr>
            <a:endParaRPr lang="en-US" sz="1922" kern="0" dirty="0">
              <a:gradFill>
                <a:gsLst>
                  <a:gs pos="0">
                    <a:srgbClr val="FFFFFF"/>
                  </a:gs>
                  <a:gs pos="100000">
                    <a:srgbClr val="FFFFFF"/>
                  </a:gs>
                </a:gsLst>
                <a:lin ang="5400000" scaled="0"/>
              </a:gradFill>
            </a:endParaRPr>
          </a:p>
          <a:p>
            <a:pPr defTabSz="896094" fontAlgn="base">
              <a:spcBef>
                <a:spcPct val="0"/>
              </a:spcBef>
              <a:spcAft>
                <a:spcPct val="0"/>
              </a:spcAft>
              <a:defRPr/>
            </a:pPr>
            <a:r>
              <a:rPr lang="en-US" sz="1537" kern="0" dirty="0">
                <a:gradFill>
                  <a:gsLst>
                    <a:gs pos="0">
                      <a:srgbClr val="FFFFFF"/>
                    </a:gs>
                    <a:gs pos="100000">
                      <a:srgbClr val="FFFFFF"/>
                    </a:gs>
                  </a:gsLst>
                  <a:lin ang="5400000" scaled="0"/>
                </a:gradFill>
              </a:rPr>
              <a:t>A serverless event based experience to accelerate your development.</a:t>
            </a:r>
          </a:p>
          <a:p>
            <a:pPr defTabSz="896094" fontAlgn="base">
              <a:spcBef>
                <a:spcPct val="0"/>
              </a:spcBef>
              <a:spcAft>
                <a:spcPct val="0"/>
              </a:spcAft>
              <a:defRPr/>
            </a:pPr>
            <a:r>
              <a:rPr lang="en-US" sz="1537" kern="0" dirty="0">
                <a:gradFill>
                  <a:gsLst>
                    <a:gs pos="0">
                      <a:srgbClr val="FFFFFF"/>
                    </a:gs>
                    <a:gs pos="100000">
                      <a:srgbClr val="FFFFFF"/>
                    </a:gs>
                  </a:gsLst>
                  <a:lin ang="5400000" scaled="0"/>
                </a:gradFill>
              </a:rPr>
              <a:t> </a:t>
            </a:r>
          </a:p>
        </p:txBody>
      </p:sp>
    </p:spTree>
    <p:extLst>
      <p:ext uri="{BB962C8B-B14F-4D97-AF65-F5344CB8AC3E}">
        <p14:creationId xmlns:p14="http://schemas.microsoft.com/office/powerpoint/2010/main" val="135896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3925" y="269305"/>
            <a:ext cx="11653523" cy="1125949"/>
          </a:xfrm>
        </p:spPr>
        <p:txBody>
          <a:bodyPr/>
          <a:lstStyle/>
          <a:p>
            <a:pPr marL="0" indent="0">
              <a:buNone/>
            </a:pPr>
            <a:r>
              <a:rPr lang="en-US" dirty="0"/>
              <a:t>Linux Containers using Azure Container Services</a:t>
            </a:r>
          </a:p>
          <a:p>
            <a:pPr lvl="1"/>
            <a:r>
              <a:rPr lang="en-US" dirty="0"/>
              <a:t>With Docker Swarm, DC/OS or Kubernetes</a:t>
            </a:r>
          </a:p>
        </p:txBody>
      </p:sp>
      <p:pic>
        <p:nvPicPr>
          <p:cNvPr id="5" name="Picture 4"/>
          <p:cNvPicPr>
            <a:picLocks noChangeAspect="1"/>
          </p:cNvPicPr>
          <p:nvPr/>
        </p:nvPicPr>
        <p:blipFill>
          <a:blip r:embed="rId2"/>
          <a:stretch>
            <a:fillRect/>
          </a:stretch>
        </p:blipFill>
        <p:spPr>
          <a:xfrm>
            <a:off x="1240471" y="2391519"/>
            <a:ext cx="2635832" cy="2194754"/>
          </a:xfrm>
          <a:prstGeom prst="rect">
            <a:avLst/>
          </a:prstGeom>
        </p:spPr>
      </p:pic>
      <p:pic>
        <p:nvPicPr>
          <p:cNvPr id="6" name="Picture 5"/>
          <p:cNvPicPr>
            <a:picLocks noChangeAspect="1"/>
          </p:cNvPicPr>
          <p:nvPr/>
        </p:nvPicPr>
        <p:blipFill>
          <a:blip r:embed="rId3"/>
          <a:stretch>
            <a:fillRect/>
          </a:stretch>
        </p:blipFill>
        <p:spPr>
          <a:xfrm>
            <a:off x="4893471" y="2391519"/>
            <a:ext cx="2114430" cy="2051584"/>
          </a:xfrm>
          <a:prstGeom prst="rect">
            <a:avLst/>
          </a:prstGeom>
        </p:spPr>
      </p:pic>
      <p:pic>
        <p:nvPicPr>
          <p:cNvPr id="7" name="Picture 6"/>
          <p:cNvPicPr>
            <a:picLocks noChangeAspect="1"/>
          </p:cNvPicPr>
          <p:nvPr/>
        </p:nvPicPr>
        <p:blipFill>
          <a:blip r:embed="rId4"/>
          <a:stretch>
            <a:fillRect/>
          </a:stretch>
        </p:blipFill>
        <p:spPr>
          <a:xfrm>
            <a:off x="8519289" y="2348744"/>
            <a:ext cx="2137133" cy="2137133"/>
          </a:xfrm>
          <a:prstGeom prst="rect">
            <a:avLst/>
          </a:prstGeom>
        </p:spPr>
      </p:pic>
    </p:spTree>
    <p:extLst>
      <p:ext uri="{BB962C8B-B14F-4D97-AF65-F5344CB8AC3E}">
        <p14:creationId xmlns:p14="http://schemas.microsoft.com/office/powerpoint/2010/main" val="37383435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3528" y="2361198"/>
            <a:ext cx="11655840" cy="899665"/>
          </a:xfrm>
        </p:spPr>
        <p:txBody>
          <a:bodyPr/>
          <a:lstStyle/>
          <a:p>
            <a:r>
              <a:rPr lang="en-US" dirty="0"/>
              <a:t>Demo – Run images on the Cloud</a:t>
            </a:r>
            <a:br>
              <a:rPr lang="en-US" dirty="0"/>
            </a:br>
            <a:r>
              <a:rPr lang="en-US" dirty="0"/>
              <a:t>			 		</a:t>
            </a:r>
            <a:endParaRPr lang="en-US" i="1" dirty="0"/>
          </a:p>
        </p:txBody>
      </p:sp>
    </p:spTree>
    <p:extLst>
      <p:ext uri="{BB962C8B-B14F-4D97-AF65-F5344CB8AC3E}">
        <p14:creationId xmlns:p14="http://schemas.microsoft.com/office/powerpoint/2010/main" val="413251718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33" y="2980788"/>
            <a:ext cx="12101735" cy="927809"/>
          </a:xfrm>
        </p:spPr>
        <p:txBody>
          <a:bodyPr vert="horz" wrap="square" lIns="143428" tIns="89642" rIns="143428" bIns="89642" rtlCol="0" anchor="t">
            <a:noAutofit/>
          </a:bodyPr>
          <a:lstStyle/>
          <a:p>
            <a:pPr algn="ctr"/>
            <a:r>
              <a:rPr lang="en-US" sz="4705" dirty="0">
                <a:gradFill>
                  <a:gsLst>
                    <a:gs pos="1250">
                      <a:schemeClr val="tx1"/>
                    </a:gs>
                    <a:gs pos="100000">
                      <a:schemeClr val="tx1"/>
                    </a:gs>
                  </a:gsLst>
                  <a:lin ang="5400000" scaled="0"/>
                </a:gradFill>
              </a:rPr>
              <a:t>Multiple containers</a:t>
            </a:r>
            <a:br>
              <a:rPr lang="en-US" sz="4705" dirty="0">
                <a:gradFill>
                  <a:gsLst>
                    <a:gs pos="1250">
                      <a:schemeClr val="tx1"/>
                    </a:gs>
                    <a:gs pos="100000">
                      <a:schemeClr val="tx1"/>
                    </a:gs>
                  </a:gsLst>
                  <a:lin ang="5400000" scaled="0"/>
                </a:gradFill>
              </a:rPr>
            </a:br>
            <a:r>
              <a:rPr lang="en-US" sz="1200" dirty="0">
                <a:gradFill>
                  <a:gsLst>
                    <a:gs pos="1250">
                      <a:schemeClr val="tx1"/>
                    </a:gs>
                    <a:gs pos="100000">
                      <a:schemeClr val="tx1"/>
                    </a:gs>
                  </a:gsLst>
                  <a:lin ang="5400000" scaled="0"/>
                </a:gradFill>
              </a:rPr>
              <a:t>(</a:t>
            </a:r>
            <a:r>
              <a:rPr lang="en-US" sz="1200" dirty="0" err="1">
                <a:gradFill>
                  <a:gsLst>
                    <a:gs pos="1250">
                      <a:schemeClr val="tx1"/>
                    </a:gs>
                    <a:gs pos="100000">
                      <a:schemeClr val="tx1"/>
                    </a:gs>
                  </a:gsLst>
                  <a:lin ang="5400000" scaled="0"/>
                </a:gradFill>
              </a:rPr>
              <a:t>ssshhhh</a:t>
            </a:r>
            <a:r>
              <a:rPr lang="en-US" sz="1200" dirty="0">
                <a:gradFill>
                  <a:gsLst>
                    <a:gs pos="1250">
                      <a:schemeClr val="tx1"/>
                    </a:gs>
                    <a:gs pos="100000">
                      <a:schemeClr val="tx1"/>
                    </a:gs>
                  </a:gsLst>
                  <a:lin ang="5400000" scaled="0"/>
                </a:gradFill>
              </a:rPr>
              <a:t> don’t say microservices)</a:t>
            </a:r>
            <a:endParaRPr lang="en-US" sz="4705"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112221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Compose</a:t>
            </a:r>
            <a:br>
              <a:rPr lang="en-US" dirty="0"/>
            </a:br>
            <a:endParaRPr lang="en-US" dirty="0"/>
          </a:p>
        </p:txBody>
      </p:sp>
      <p:pic>
        <p:nvPicPr>
          <p:cNvPr id="4" name="Picture 3"/>
          <p:cNvPicPr>
            <a:picLocks noChangeAspect="1"/>
          </p:cNvPicPr>
          <p:nvPr/>
        </p:nvPicPr>
        <p:blipFill>
          <a:blip r:embed="rId3"/>
          <a:stretch>
            <a:fillRect/>
          </a:stretch>
        </p:blipFill>
        <p:spPr>
          <a:xfrm>
            <a:off x="7082997" y="289511"/>
            <a:ext cx="3848284" cy="7097017"/>
          </a:xfrm>
          <a:prstGeom prst="rect">
            <a:avLst/>
          </a:prstGeom>
        </p:spPr>
      </p:pic>
      <p:sp>
        <p:nvSpPr>
          <p:cNvPr id="5" name="Rectangle 4"/>
          <p:cNvSpPr/>
          <p:nvPr/>
        </p:nvSpPr>
        <p:spPr>
          <a:xfrm>
            <a:off x="269240" y="1504474"/>
            <a:ext cx="6096000" cy="5220981"/>
          </a:xfrm>
          <a:prstGeom prst="rect">
            <a:avLst/>
          </a:prstGeom>
        </p:spPr>
        <p:txBody>
          <a:bodyPr>
            <a:spAutoFit/>
          </a:bodyPr>
          <a:lstStyle/>
          <a:p>
            <a:pPr defTabSz="914367">
              <a:lnSpc>
                <a:spcPct val="90000"/>
              </a:lnSpc>
              <a:spcBef>
                <a:spcPct val="20000"/>
              </a:spcBef>
              <a:buSzPct val="90000"/>
            </a:pPr>
            <a:r>
              <a:rPr lang="en-US" sz="3921" dirty="0">
                <a:gradFill>
                  <a:gsLst>
                    <a:gs pos="1250">
                      <a:schemeClr val="tx1"/>
                    </a:gs>
                    <a:gs pos="100000">
                      <a:schemeClr val="tx1"/>
                    </a:gs>
                  </a:gsLst>
                  <a:lin ang="5400000" scaled="0"/>
                </a:gradFill>
                <a:latin typeface="+mj-lt"/>
              </a:rPr>
              <a:t>Defining and running multi-container Docker applications. </a:t>
            </a:r>
          </a:p>
          <a:p>
            <a:pPr defTabSz="914367">
              <a:lnSpc>
                <a:spcPct val="90000"/>
              </a:lnSpc>
              <a:spcBef>
                <a:spcPct val="20000"/>
              </a:spcBef>
              <a:buSzPct val="90000"/>
            </a:pPr>
            <a:endParaRPr lang="en-US" sz="3921" dirty="0">
              <a:gradFill>
                <a:gsLst>
                  <a:gs pos="1250">
                    <a:schemeClr val="tx1"/>
                  </a:gs>
                  <a:gs pos="100000">
                    <a:schemeClr val="tx1"/>
                  </a:gs>
                </a:gsLst>
                <a:lin ang="5400000" scaled="0"/>
              </a:gradFill>
              <a:latin typeface="+mj-lt"/>
            </a:endParaRPr>
          </a:p>
          <a:p>
            <a:pPr defTabSz="914367">
              <a:lnSpc>
                <a:spcPct val="90000"/>
              </a:lnSpc>
              <a:spcBef>
                <a:spcPct val="20000"/>
              </a:spcBef>
              <a:buSzPct val="90000"/>
            </a:pPr>
            <a:r>
              <a:rPr lang="en-US" sz="3921" dirty="0">
                <a:gradFill>
                  <a:gsLst>
                    <a:gs pos="1250">
                      <a:schemeClr val="tx1"/>
                    </a:gs>
                    <a:gs pos="100000">
                      <a:schemeClr val="tx1"/>
                    </a:gs>
                  </a:gsLst>
                  <a:lin ang="5400000" scaled="0"/>
                </a:gradFill>
                <a:latin typeface="+mj-lt"/>
              </a:rPr>
              <a:t>Configure your application’s services. Then, using a single command, you create and start all the services from your configuration</a:t>
            </a:r>
            <a:r>
              <a:rPr lang="en-US" dirty="0">
                <a:solidFill>
                  <a:srgbClr val="050E1A"/>
                </a:solidFill>
                <a:latin typeface="Helvetica Neue"/>
              </a:rPr>
              <a:t>. </a:t>
            </a:r>
            <a:endParaRPr lang="en-US" dirty="0"/>
          </a:p>
        </p:txBody>
      </p:sp>
    </p:spTree>
    <p:extLst>
      <p:ext uri="{BB962C8B-B14F-4D97-AF65-F5344CB8AC3E}">
        <p14:creationId xmlns:p14="http://schemas.microsoft.com/office/powerpoint/2010/main" val="393324413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3528" y="2361198"/>
            <a:ext cx="11655840" cy="899665"/>
          </a:xfrm>
        </p:spPr>
        <p:txBody>
          <a:bodyPr/>
          <a:lstStyle/>
          <a:p>
            <a:r>
              <a:rPr lang="en-US" dirty="0"/>
              <a:t>Demo – Compose locally</a:t>
            </a:r>
            <a:br>
              <a:rPr lang="en-US" dirty="0"/>
            </a:br>
            <a:r>
              <a:rPr lang="en-US" dirty="0"/>
              <a:t>			 		</a:t>
            </a:r>
            <a:endParaRPr lang="en-US" i="1" dirty="0"/>
          </a:p>
        </p:txBody>
      </p:sp>
    </p:spTree>
    <p:extLst>
      <p:ext uri="{BB962C8B-B14F-4D97-AF65-F5344CB8AC3E}">
        <p14:creationId xmlns:p14="http://schemas.microsoft.com/office/powerpoint/2010/main" val="418300894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33" y="2980788"/>
            <a:ext cx="12101735" cy="927809"/>
          </a:xfrm>
        </p:spPr>
        <p:txBody>
          <a:bodyPr/>
          <a:lstStyle/>
          <a:p>
            <a:pPr algn="ctr"/>
            <a:r>
              <a:rPr lang="en-US" sz="4705" dirty="0">
                <a:solidFill>
                  <a:schemeClr val="tx1"/>
                </a:solidFill>
              </a:rPr>
              <a:t>Automation and Management</a:t>
            </a:r>
          </a:p>
        </p:txBody>
      </p:sp>
    </p:spTree>
    <p:extLst>
      <p:ext uri="{BB962C8B-B14F-4D97-AF65-F5344CB8AC3E}">
        <p14:creationId xmlns:p14="http://schemas.microsoft.com/office/powerpoint/2010/main" val="319669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126" name="TextBox 125"/>
          <p:cNvSpPr txBox="1"/>
          <p:nvPr/>
        </p:nvSpPr>
        <p:spPr>
          <a:xfrm>
            <a:off x="1590" y="4734897"/>
            <a:ext cx="12192000"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t>Traditional virtual machines </a:t>
            </a:r>
            <a:r>
              <a:rPr lang="en-US" kern="0" dirty="0"/>
              <a:t>= hardware virtualization</a:t>
            </a:r>
          </a:p>
        </p:txBody>
      </p:sp>
      <p:sp>
        <p:nvSpPr>
          <p:cNvPr id="134" name="Rectangle 133"/>
          <p:cNvSpPr/>
          <p:nvPr/>
        </p:nvSpPr>
        <p:spPr bwMode="auto">
          <a:xfrm>
            <a:off x="3922774" y="5137211"/>
            <a:ext cx="1710307"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40" name="Rectangle 139"/>
          <p:cNvSpPr/>
          <p:nvPr/>
        </p:nvSpPr>
        <p:spPr bwMode="auto">
          <a:xfrm>
            <a:off x="3922773" y="5665095"/>
            <a:ext cx="1710308"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45" name="Rectangle 144"/>
          <p:cNvSpPr/>
          <p:nvPr/>
        </p:nvSpPr>
        <p:spPr bwMode="auto">
          <a:xfrm>
            <a:off x="3922773" y="6192977"/>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98" name="Group 97"/>
          <p:cNvGrpSpPr/>
          <p:nvPr/>
        </p:nvGrpSpPr>
        <p:grpSpPr>
          <a:xfrm>
            <a:off x="3431004" y="5137211"/>
            <a:ext cx="491767" cy="487863"/>
            <a:chOff x="5303837" y="3192462"/>
            <a:chExt cx="501628" cy="497646"/>
          </a:xfrm>
        </p:grpSpPr>
        <p:sp>
          <p:nvSpPr>
            <p:cNvPr id="99" name="Rectangle 98"/>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0" name="Group 99"/>
            <p:cNvGrpSpPr/>
            <p:nvPr/>
          </p:nvGrpSpPr>
          <p:grpSpPr>
            <a:xfrm>
              <a:off x="5434446" y="3309789"/>
              <a:ext cx="236804" cy="262982"/>
              <a:chOff x="7434263" y="-2105025"/>
              <a:chExt cx="947737" cy="1052512"/>
            </a:xfrm>
            <a:solidFill>
              <a:schemeClr val="tx2"/>
            </a:solidFill>
          </p:grpSpPr>
          <p:sp>
            <p:nvSpPr>
              <p:cNvPr id="101"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02"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03"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04" name="Group 103"/>
          <p:cNvGrpSpPr/>
          <p:nvPr/>
        </p:nvGrpSpPr>
        <p:grpSpPr>
          <a:xfrm>
            <a:off x="3431003" y="5665095"/>
            <a:ext cx="491767" cy="487863"/>
            <a:chOff x="5303836" y="3730931"/>
            <a:chExt cx="501628" cy="497646"/>
          </a:xfrm>
        </p:grpSpPr>
        <p:sp>
          <p:nvSpPr>
            <p:cNvPr id="105" name="Rectangle 104"/>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6" name="Group 105"/>
            <p:cNvGrpSpPr/>
            <p:nvPr/>
          </p:nvGrpSpPr>
          <p:grpSpPr>
            <a:xfrm>
              <a:off x="5414027" y="3888749"/>
              <a:ext cx="278036" cy="219069"/>
              <a:chOff x="4962525" y="2536825"/>
              <a:chExt cx="2260600" cy="1781175"/>
            </a:xfrm>
            <a:solidFill>
              <a:schemeClr val="tx2"/>
            </a:solidFill>
          </p:grpSpPr>
          <p:sp>
            <p:nvSpPr>
              <p:cNvPr id="107"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08"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09" name="Group 108"/>
          <p:cNvGrpSpPr/>
          <p:nvPr/>
        </p:nvGrpSpPr>
        <p:grpSpPr>
          <a:xfrm>
            <a:off x="3431004" y="6192977"/>
            <a:ext cx="491767" cy="487863"/>
            <a:chOff x="5303837" y="4269398"/>
            <a:chExt cx="501628" cy="497646"/>
          </a:xfrm>
        </p:grpSpPr>
        <p:sp>
          <p:nvSpPr>
            <p:cNvPr id="110" name="Rectangle 109"/>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p:cNvGrpSpPr/>
            <p:nvPr/>
          </p:nvGrpSpPr>
          <p:grpSpPr>
            <a:xfrm>
              <a:off x="5453359" y="4399756"/>
              <a:ext cx="182844" cy="236930"/>
              <a:chOff x="5260945" y="2352669"/>
              <a:chExt cx="1663693" cy="2155821"/>
            </a:xfrm>
            <a:solidFill>
              <a:schemeClr val="tx2"/>
            </a:solidFill>
          </p:grpSpPr>
          <p:sp>
            <p:nvSpPr>
              <p:cNvPr id="112"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3"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4"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5"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6"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98" name="Group 197"/>
          <p:cNvGrpSpPr/>
          <p:nvPr/>
        </p:nvGrpSpPr>
        <p:grpSpPr>
          <a:xfrm>
            <a:off x="5744360" y="5131828"/>
            <a:ext cx="3042503" cy="996758"/>
            <a:chOff x="5857925" y="3188946"/>
            <a:chExt cx="3103512" cy="1016745"/>
          </a:xfrm>
        </p:grpSpPr>
        <p:sp>
          <p:nvSpPr>
            <p:cNvPr id="199" name="Rectangle 198"/>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00" name="Rectangle 199"/>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01" name="Rectangle 200"/>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02" name="Rectangle 201"/>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03" name="Rectangle 202"/>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04" name="Rectangle 203"/>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205" name="Group 204"/>
            <p:cNvGrpSpPr/>
            <p:nvPr/>
          </p:nvGrpSpPr>
          <p:grpSpPr>
            <a:xfrm>
              <a:off x="6198500" y="3595918"/>
              <a:ext cx="197996" cy="219885"/>
              <a:chOff x="7434267" y="-1318825"/>
              <a:chExt cx="947742" cy="1052511"/>
            </a:xfrm>
            <a:solidFill>
              <a:schemeClr val="accent1"/>
            </a:solidFill>
          </p:grpSpPr>
          <p:sp>
            <p:nvSpPr>
              <p:cNvPr id="226"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27"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28"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206" name="Group 205"/>
            <p:cNvGrpSpPr/>
            <p:nvPr/>
          </p:nvGrpSpPr>
          <p:grpSpPr>
            <a:xfrm>
              <a:off x="6169600" y="3943800"/>
              <a:ext cx="255791" cy="201540"/>
              <a:chOff x="4962525" y="3988427"/>
              <a:chExt cx="2260600" cy="1781175"/>
            </a:xfrm>
            <a:solidFill>
              <a:schemeClr val="accent1"/>
            </a:solidFill>
          </p:grpSpPr>
          <p:sp>
            <p:nvSpPr>
              <p:cNvPr id="224"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25"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207" name="TextBox 206"/>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208" name="Group 207"/>
            <p:cNvGrpSpPr/>
            <p:nvPr/>
          </p:nvGrpSpPr>
          <p:grpSpPr>
            <a:xfrm>
              <a:off x="7310684" y="3592441"/>
              <a:ext cx="197995" cy="219886"/>
              <a:chOff x="7434263" y="-1335463"/>
              <a:chExt cx="947737" cy="1052514"/>
            </a:xfrm>
            <a:solidFill>
              <a:schemeClr val="accent1"/>
            </a:solidFill>
          </p:grpSpPr>
          <p:sp>
            <p:nvSpPr>
              <p:cNvPr id="221"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22"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23"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209" name="Group 208"/>
            <p:cNvGrpSpPr/>
            <p:nvPr/>
          </p:nvGrpSpPr>
          <p:grpSpPr>
            <a:xfrm>
              <a:off x="7281786" y="3940325"/>
              <a:ext cx="255791" cy="201540"/>
              <a:chOff x="4962525" y="3957709"/>
              <a:chExt cx="2260600" cy="1781175"/>
            </a:xfrm>
            <a:solidFill>
              <a:schemeClr val="accent1"/>
            </a:solidFill>
          </p:grpSpPr>
          <p:sp>
            <p:nvSpPr>
              <p:cNvPr id="219"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20"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210" name="TextBox 209"/>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211" name="Group 210"/>
            <p:cNvGrpSpPr/>
            <p:nvPr/>
          </p:nvGrpSpPr>
          <p:grpSpPr>
            <a:xfrm>
              <a:off x="8422868" y="3592442"/>
              <a:ext cx="197995" cy="219885"/>
              <a:chOff x="7434263" y="-1335457"/>
              <a:chExt cx="947737" cy="1052513"/>
            </a:xfrm>
            <a:solidFill>
              <a:schemeClr val="accent1"/>
            </a:solidFill>
          </p:grpSpPr>
          <p:sp>
            <p:nvSpPr>
              <p:cNvPr id="216"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17"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18"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212" name="Group 211"/>
            <p:cNvGrpSpPr/>
            <p:nvPr/>
          </p:nvGrpSpPr>
          <p:grpSpPr>
            <a:xfrm>
              <a:off x="8393970" y="3940325"/>
              <a:ext cx="255791" cy="201540"/>
              <a:chOff x="4962525" y="3957717"/>
              <a:chExt cx="2260600" cy="1781175"/>
            </a:xfrm>
            <a:solidFill>
              <a:schemeClr val="accent1"/>
            </a:solidFill>
          </p:grpSpPr>
          <p:sp>
            <p:nvSpPr>
              <p:cNvPr id="214"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15"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213" name="TextBox 212"/>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spTree>
    <p:extLst>
      <p:ext uri="{BB962C8B-B14F-4D97-AF65-F5344CB8AC3E}">
        <p14:creationId xmlns:p14="http://schemas.microsoft.com/office/powerpoint/2010/main" val="147012917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Composition and </a:t>
            </a:r>
            <a:r>
              <a:rPr lang="en-US" dirty="0"/>
              <a:t>Orchestration</a:t>
            </a:r>
          </a:p>
        </p:txBody>
      </p:sp>
      <p:sp>
        <p:nvSpPr>
          <p:cNvPr id="2" name="Text Placeholder 1"/>
          <p:cNvSpPr>
            <a:spLocks noGrp="1"/>
          </p:cNvSpPr>
          <p:nvPr>
            <p:ph type="body" sz="quarter" idx="10"/>
          </p:nvPr>
        </p:nvSpPr>
        <p:spPr>
          <a:xfrm>
            <a:off x="269239" y="1189495"/>
            <a:ext cx="11653523" cy="2715537"/>
          </a:xfrm>
        </p:spPr>
        <p:txBody>
          <a:bodyPr/>
          <a:lstStyle/>
          <a:p>
            <a:r>
              <a:rPr lang="en-US" dirty="0"/>
              <a:t>Applications typically comprised of multiple containers</a:t>
            </a:r>
          </a:p>
          <a:p>
            <a:pPr lvl="1"/>
            <a:endParaRPr lang="en-US" dirty="0"/>
          </a:p>
          <a:p>
            <a:r>
              <a:rPr lang="en-US" dirty="0"/>
              <a:t>Containers typically hosted across a cluster of nodes</a:t>
            </a:r>
          </a:p>
          <a:p>
            <a:pPr lvl="1"/>
            <a:endParaRPr lang="en-US" dirty="0"/>
          </a:p>
          <a:p>
            <a:r>
              <a:rPr lang="en-US" dirty="0"/>
              <a:t>Orchestration tooling automates this</a:t>
            </a:r>
          </a:p>
        </p:txBody>
      </p:sp>
      <p:pic>
        <p:nvPicPr>
          <p:cNvPr id="5" name="Picture 4"/>
          <p:cNvPicPr>
            <a:picLocks noChangeAspect="1"/>
          </p:cNvPicPr>
          <p:nvPr/>
        </p:nvPicPr>
        <p:blipFill>
          <a:blip r:embed="rId3"/>
          <a:stretch>
            <a:fillRect/>
          </a:stretch>
        </p:blipFill>
        <p:spPr>
          <a:xfrm>
            <a:off x="4751364" y="4008623"/>
            <a:ext cx="2689274" cy="2647015"/>
          </a:xfrm>
          <a:prstGeom prst="rect">
            <a:avLst/>
          </a:prstGeom>
        </p:spPr>
      </p:pic>
      <p:sp>
        <p:nvSpPr>
          <p:cNvPr id="10" name="Rectangle: Rounded Corners 9"/>
          <p:cNvSpPr/>
          <p:nvPr/>
        </p:nvSpPr>
        <p:spPr bwMode="auto">
          <a:xfrm>
            <a:off x="1389770" y="4771864"/>
            <a:ext cx="1792850" cy="112053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nvGrpSpPr>
          <p:cNvPr id="24" name="Group 23"/>
          <p:cNvGrpSpPr/>
          <p:nvPr/>
        </p:nvGrpSpPr>
        <p:grpSpPr>
          <a:xfrm>
            <a:off x="1596702" y="4881145"/>
            <a:ext cx="686399" cy="359711"/>
            <a:chOff x="4999037" y="5516300"/>
            <a:chExt cx="700163" cy="366924"/>
          </a:xfrm>
        </p:grpSpPr>
        <p:sp>
          <p:nvSpPr>
            <p:cNvPr id="73" name="Rectangle 72"/>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74" name="Right Bracket 73"/>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75" name="Left Bracket 74"/>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30" name="Group 29"/>
          <p:cNvGrpSpPr/>
          <p:nvPr/>
        </p:nvGrpSpPr>
        <p:grpSpPr>
          <a:xfrm>
            <a:off x="1583163" y="5371611"/>
            <a:ext cx="686399" cy="359711"/>
            <a:chOff x="6045114" y="6218870"/>
            <a:chExt cx="700163" cy="366924"/>
          </a:xfrm>
        </p:grpSpPr>
        <p:sp>
          <p:nvSpPr>
            <p:cNvPr id="55" name="Rectangle 54"/>
            <p:cNvSpPr/>
            <p:nvPr/>
          </p:nvSpPr>
          <p:spPr bwMode="auto">
            <a:xfrm>
              <a:off x="6056766" y="6229588"/>
              <a:ext cx="677419" cy="345332"/>
            </a:xfrm>
            <a:prstGeom prst="rect">
              <a:avLst/>
            </a:prstGeom>
            <a:solidFill>
              <a:schemeClr val="accent6"/>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56" name="Right Bracket 55"/>
            <p:cNvSpPr/>
            <p:nvPr/>
          </p:nvSpPr>
          <p:spPr>
            <a:xfrm>
              <a:off x="6694846" y="6218870"/>
              <a:ext cx="50431" cy="366924"/>
            </a:xfrm>
            <a:prstGeom prst="righ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57" name="Left Bracket 56"/>
            <p:cNvSpPr/>
            <p:nvPr/>
          </p:nvSpPr>
          <p:spPr>
            <a:xfrm>
              <a:off x="6045114" y="6218870"/>
              <a:ext cx="50431" cy="366924"/>
            </a:xfrm>
            <a:prstGeom prst="lef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35" name="Group 34"/>
          <p:cNvGrpSpPr/>
          <p:nvPr/>
        </p:nvGrpSpPr>
        <p:grpSpPr>
          <a:xfrm>
            <a:off x="2346818" y="5150578"/>
            <a:ext cx="686399" cy="359711"/>
            <a:chOff x="6065837" y="5505426"/>
            <a:chExt cx="700163" cy="366924"/>
          </a:xfrm>
        </p:grpSpPr>
        <p:sp>
          <p:nvSpPr>
            <p:cNvPr id="40" name="Rectangle 39"/>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41" name="Right Bracket 40"/>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42" name="Left Bracket 41"/>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sp>
        <p:nvSpPr>
          <p:cNvPr id="118" name="Arrow: Right 117"/>
          <p:cNvSpPr/>
          <p:nvPr/>
        </p:nvSpPr>
        <p:spPr bwMode="auto">
          <a:xfrm>
            <a:off x="3309955" y="5074685"/>
            <a:ext cx="1820812" cy="614866"/>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123" name="Arrow: Right 122"/>
          <p:cNvSpPr/>
          <p:nvPr/>
        </p:nvSpPr>
        <p:spPr bwMode="auto">
          <a:xfrm>
            <a:off x="7188571" y="5022924"/>
            <a:ext cx="1820812" cy="614866"/>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124" name="Freeform 7"/>
          <p:cNvSpPr>
            <a:spLocks noChangeAspect="1" noEditPoints="1"/>
          </p:cNvSpPr>
          <p:nvPr/>
        </p:nvSpPr>
        <p:spPr bwMode="auto">
          <a:xfrm>
            <a:off x="10320945" y="5213542"/>
            <a:ext cx="962572" cy="848495"/>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alpha val="55000"/>
            </a:schemeClr>
          </a:solidFill>
          <a:ln w="12700">
            <a:solidFill>
              <a:schemeClr val="tx2"/>
            </a:solidFill>
          </a:ln>
          <a:extLst/>
        </p:spPr>
        <p:txBody>
          <a:bodyPr vert="horz" wrap="square" lIns="89617" tIns="44808" rIns="89617" bIns="44808" numCol="1" anchor="t" anchorCtr="0" compatLnSpc="1">
            <a:prstTxWarp prst="textNoShape">
              <a:avLst/>
            </a:prstTxWarp>
          </a:bodyPr>
          <a:lstStyle/>
          <a:p>
            <a:pPr defTabSz="896214"/>
            <a:endParaRPr lang="en-US" sz="1765" kern="0">
              <a:solidFill>
                <a:srgbClr val="505050"/>
              </a:solidFill>
            </a:endParaRPr>
          </a:p>
        </p:txBody>
      </p:sp>
      <p:sp>
        <p:nvSpPr>
          <p:cNvPr id="125" name="Freeform 7"/>
          <p:cNvSpPr>
            <a:spLocks noChangeAspect="1" noEditPoints="1"/>
          </p:cNvSpPr>
          <p:nvPr/>
        </p:nvSpPr>
        <p:spPr bwMode="auto">
          <a:xfrm>
            <a:off x="9294730" y="5208231"/>
            <a:ext cx="962572" cy="848495"/>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alpha val="55000"/>
            </a:schemeClr>
          </a:solidFill>
          <a:ln w="12700">
            <a:solidFill>
              <a:schemeClr val="tx2"/>
            </a:solidFill>
          </a:ln>
          <a:extLst/>
        </p:spPr>
        <p:txBody>
          <a:bodyPr vert="horz" wrap="square" lIns="89617" tIns="44808" rIns="89617" bIns="44808" numCol="1" anchor="t" anchorCtr="0" compatLnSpc="1">
            <a:prstTxWarp prst="textNoShape">
              <a:avLst/>
            </a:prstTxWarp>
          </a:bodyPr>
          <a:lstStyle/>
          <a:p>
            <a:pPr defTabSz="896214"/>
            <a:endParaRPr lang="en-US" sz="1765" kern="0">
              <a:solidFill>
                <a:srgbClr val="505050"/>
              </a:solidFill>
            </a:endParaRPr>
          </a:p>
        </p:txBody>
      </p:sp>
      <p:sp>
        <p:nvSpPr>
          <p:cNvPr id="126" name="Freeform 7"/>
          <p:cNvSpPr>
            <a:spLocks noChangeAspect="1" noEditPoints="1"/>
          </p:cNvSpPr>
          <p:nvPr/>
        </p:nvSpPr>
        <p:spPr bwMode="auto">
          <a:xfrm>
            <a:off x="9839659" y="4302083"/>
            <a:ext cx="962572" cy="848495"/>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alpha val="55000"/>
            </a:schemeClr>
          </a:solidFill>
          <a:ln w="12700">
            <a:solidFill>
              <a:schemeClr val="tx2"/>
            </a:solidFill>
          </a:ln>
          <a:extLst/>
        </p:spPr>
        <p:txBody>
          <a:bodyPr vert="horz" wrap="square" lIns="89617" tIns="44808" rIns="89617" bIns="44808" numCol="1" anchor="t" anchorCtr="0" compatLnSpc="1">
            <a:prstTxWarp prst="textNoShape">
              <a:avLst/>
            </a:prstTxWarp>
          </a:bodyPr>
          <a:lstStyle/>
          <a:p>
            <a:pPr defTabSz="896214"/>
            <a:endParaRPr lang="en-US" sz="1765" kern="0">
              <a:solidFill>
                <a:srgbClr val="505050"/>
              </a:solidFill>
            </a:endParaRPr>
          </a:p>
        </p:txBody>
      </p:sp>
      <p:grpSp>
        <p:nvGrpSpPr>
          <p:cNvPr id="140" name="Group 139"/>
          <p:cNvGrpSpPr/>
          <p:nvPr/>
        </p:nvGrpSpPr>
        <p:grpSpPr>
          <a:xfrm>
            <a:off x="10138467" y="4403820"/>
            <a:ext cx="364956" cy="191257"/>
            <a:chOff x="10341764" y="4491629"/>
            <a:chExt cx="372274" cy="195092"/>
          </a:xfrm>
        </p:grpSpPr>
        <p:sp>
          <p:nvSpPr>
            <p:cNvPr id="128" name="Rectangle 127"/>
            <p:cNvSpPr/>
            <p:nvPr/>
          </p:nvSpPr>
          <p:spPr bwMode="auto">
            <a:xfrm>
              <a:off x="10347959" y="4497328"/>
              <a:ext cx="360181" cy="183612"/>
            </a:xfrm>
            <a:prstGeom prst="rect">
              <a:avLst/>
            </a:prstGeom>
            <a:solidFill>
              <a:schemeClr val="accent2">
                <a:alpha val="75000"/>
              </a:schemeClr>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29" name="Right Bracket 128"/>
            <p:cNvSpPr/>
            <p:nvPr/>
          </p:nvSpPr>
          <p:spPr>
            <a:xfrm>
              <a:off x="10687224" y="4491629"/>
              <a:ext cx="26814" cy="195092"/>
            </a:xfrm>
            <a:prstGeom prst="righ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30" name="Left Bracket 129"/>
            <p:cNvSpPr/>
            <p:nvPr/>
          </p:nvSpPr>
          <p:spPr>
            <a:xfrm>
              <a:off x="10341764" y="4491629"/>
              <a:ext cx="26814" cy="195092"/>
            </a:xfrm>
            <a:prstGeom prst="lef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39" name="Group 138"/>
          <p:cNvGrpSpPr/>
          <p:nvPr/>
        </p:nvGrpSpPr>
        <p:grpSpPr>
          <a:xfrm>
            <a:off x="9945666" y="4698935"/>
            <a:ext cx="364956" cy="191257"/>
            <a:chOff x="10182292" y="4777880"/>
            <a:chExt cx="372274" cy="195092"/>
          </a:xfrm>
        </p:grpSpPr>
        <p:sp>
          <p:nvSpPr>
            <p:cNvPr id="132" name="Rectangle 131"/>
            <p:cNvSpPr/>
            <p:nvPr/>
          </p:nvSpPr>
          <p:spPr bwMode="auto">
            <a:xfrm>
              <a:off x="10188487" y="4783579"/>
              <a:ext cx="360181" cy="183612"/>
            </a:xfrm>
            <a:prstGeom prst="rect">
              <a:avLst/>
            </a:prstGeom>
            <a:solidFill>
              <a:srgbClr val="FFCB4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33" name="Right Bracket 132"/>
            <p:cNvSpPr/>
            <p:nvPr/>
          </p:nvSpPr>
          <p:spPr>
            <a:xfrm>
              <a:off x="10527752" y="4777880"/>
              <a:ext cx="26814" cy="195092"/>
            </a:xfrm>
            <a:prstGeom prst="righ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34" name="Left Bracket 133"/>
            <p:cNvSpPr/>
            <p:nvPr/>
          </p:nvSpPr>
          <p:spPr>
            <a:xfrm>
              <a:off x="10182292" y="4777880"/>
              <a:ext cx="26814" cy="195092"/>
            </a:xfrm>
            <a:prstGeom prst="lef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38" name="Group 137"/>
          <p:cNvGrpSpPr/>
          <p:nvPr/>
        </p:nvGrpSpPr>
        <p:grpSpPr>
          <a:xfrm>
            <a:off x="10360609" y="4698935"/>
            <a:ext cx="364956" cy="191257"/>
            <a:chOff x="3995832" y="4582835"/>
            <a:chExt cx="372274" cy="195092"/>
          </a:xfrm>
        </p:grpSpPr>
        <p:sp>
          <p:nvSpPr>
            <p:cNvPr id="135" name="Rectangle 134"/>
            <p:cNvSpPr/>
            <p:nvPr/>
          </p:nvSpPr>
          <p:spPr bwMode="auto">
            <a:xfrm>
              <a:off x="4002027" y="4588534"/>
              <a:ext cx="360181" cy="183612"/>
            </a:xfrm>
            <a:prstGeom prst="rect">
              <a:avLst/>
            </a:prstGeom>
            <a:solidFill>
              <a:srgbClr val="FF8C0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36" name="Right Bracket 135"/>
            <p:cNvSpPr/>
            <p:nvPr/>
          </p:nvSpPr>
          <p:spPr>
            <a:xfrm>
              <a:off x="4341292" y="4582835"/>
              <a:ext cx="26814" cy="195092"/>
            </a:xfrm>
            <a:prstGeom prst="righ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37" name="Left Bracket 136"/>
            <p:cNvSpPr/>
            <p:nvPr/>
          </p:nvSpPr>
          <p:spPr>
            <a:xfrm>
              <a:off x="3995832" y="4582835"/>
              <a:ext cx="26814" cy="195092"/>
            </a:xfrm>
            <a:prstGeom prst="lef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41" name="Group 140"/>
          <p:cNvGrpSpPr/>
          <p:nvPr/>
        </p:nvGrpSpPr>
        <p:grpSpPr>
          <a:xfrm>
            <a:off x="9606997" y="5270519"/>
            <a:ext cx="364956" cy="191257"/>
            <a:chOff x="10341764" y="4491629"/>
            <a:chExt cx="372274" cy="195092"/>
          </a:xfrm>
        </p:grpSpPr>
        <p:sp>
          <p:nvSpPr>
            <p:cNvPr id="142" name="Rectangle 141"/>
            <p:cNvSpPr/>
            <p:nvPr/>
          </p:nvSpPr>
          <p:spPr bwMode="auto">
            <a:xfrm>
              <a:off x="10347959" y="4497328"/>
              <a:ext cx="360181" cy="183612"/>
            </a:xfrm>
            <a:prstGeom prst="rect">
              <a:avLst/>
            </a:prstGeom>
            <a:solidFill>
              <a:schemeClr val="accent2">
                <a:alpha val="75000"/>
              </a:schemeClr>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43" name="Right Bracket 142"/>
            <p:cNvSpPr/>
            <p:nvPr/>
          </p:nvSpPr>
          <p:spPr>
            <a:xfrm>
              <a:off x="10687224" y="4491629"/>
              <a:ext cx="26814" cy="195092"/>
            </a:xfrm>
            <a:prstGeom prst="righ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44" name="Left Bracket 143"/>
            <p:cNvSpPr/>
            <p:nvPr/>
          </p:nvSpPr>
          <p:spPr>
            <a:xfrm>
              <a:off x="10341764" y="4491629"/>
              <a:ext cx="26814" cy="195092"/>
            </a:xfrm>
            <a:prstGeom prst="lef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45" name="Group 144"/>
          <p:cNvGrpSpPr/>
          <p:nvPr/>
        </p:nvGrpSpPr>
        <p:grpSpPr>
          <a:xfrm>
            <a:off x="9606997" y="5557364"/>
            <a:ext cx="364956" cy="191257"/>
            <a:chOff x="10182292" y="4777880"/>
            <a:chExt cx="372274" cy="195092"/>
          </a:xfrm>
        </p:grpSpPr>
        <p:sp>
          <p:nvSpPr>
            <p:cNvPr id="146" name="Rectangle 145"/>
            <p:cNvSpPr/>
            <p:nvPr/>
          </p:nvSpPr>
          <p:spPr bwMode="auto">
            <a:xfrm>
              <a:off x="10188487" y="4783579"/>
              <a:ext cx="360181" cy="183612"/>
            </a:xfrm>
            <a:prstGeom prst="rect">
              <a:avLst/>
            </a:prstGeom>
            <a:solidFill>
              <a:srgbClr val="FFCB4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47" name="Right Bracket 146"/>
            <p:cNvSpPr/>
            <p:nvPr/>
          </p:nvSpPr>
          <p:spPr>
            <a:xfrm>
              <a:off x="10527752" y="4777880"/>
              <a:ext cx="26814" cy="195092"/>
            </a:xfrm>
            <a:prstGeom prst="righ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48" name="Left Bracket 147"/>
            <p:cNvSpPr/>
            <p:nvPr/>
          </p:nvSpPr>
          <p:spPr>
            <a:xfrm>
              <a:off x="10182292" y="4777880"/>
              <a:ext cx="26814" cy="195092"/>
            </a:xfrm>
            <a:prstGeom prst="lef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57" name="Group 156"/>
          <p:cNvGrpSpPr/>
          <p:nvPr/>
        </p:nvGrpSpPr>
        <p:grpSpPr>
          <a:xfrm>
            <a:off x="10619753" y="5461776"/>
            <a:ext cx="364956" cy="191257"/>
            <a:chOff x="3995832" y="4582835"/>
            <a:chExt cx="372274" cy="195092"/>
          </a:xfrm>
        </p:grpSpPr>
        <p:sp>
          <p:nvSpPr>
            <p:cNvPr id="158" name="Rectangle 157"/>
            <p:cNvSpPr/>
            <p:nvPr/>
          </p:nvSpPr>
          <p:spPr bwMode="auto">
            <a:xfrm>
              <a:off x="4002027" y="4588534"/>
              <a:ext cx="360181" cy="183612"/>
            </a:xfrm>
            <a:prstGeom prst="rect">
              <a:avLst/>
            </a:prstGeom>
            <a:solidFill>
              <a:srgbClr val="FF8C0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59" name="Right Bracket 158"/>
            <p:cNvSpPr/>
            <p:nvPr/>
          </p:nvSpPr>
          <p:spPr>
            <a:xfrm>
              <a:off x="4341292" y="4582835"/>
              <a:ext cx="26814" cy="195092"/>
            </a:xfrm>
            <a:prstGeom prst="righ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60" name="Left Bracket 159"/>
            <p:cNvSpPr/>
            <p:nvPr/>
          </p:nvSpPr>
          <p:spPr>
            <a:xfrm>
              <a:off x="3995832" y="4582835"/>
              <a:ext cx="26814" cy="195092"/>
            </a:xfrm>
            <a:prstGeom prst="lef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spTree>
    <p:extLst>
      <p:ext uri="{BB962C8B-B14F-4D97-AF65-F5344CB8AC3E}">
        <p14:creationId xmlns:p14="http://schemas.microsoft.com/office/powerpoint/2010/main" val="306357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69239" y="1189495"/>
            <a:ext cx="11653523" cy="2447465"/>
          </a:xfrm>
        </p:spPr>
        <p:txBody>
          <a:bodyPr/>
          <a:lstStyle/>
          <a:p>
            <a:pPr lvl="1"/>
            <a:endParaRPr lang="en-US" dirty="0"/>
          </a:p>
          <a:p>
            <a:r>
              <a:rPr lang="en-US" dirty="0"/>
              <a:t>Docker Swarm</a:t>
            </a:r>
          </a:p>
          <a:p>
            <a:pPr lvl="1"/>
            <a:r>
              <a:rPr lang="en-US" dirty="0"/>
              <a:t>Aggregate container hosts</a:t>
            </a:r>
          </a:p>
          <a:p>
            <a:pPr lvl="1"/>
            <a:r>
              <a:rPr lang="en-US" dirty="0"/>
              <a:t>Supports tagging, affinity/anti-affinity</a:t>
            </a:r>
          </a:p>
          <a:p>
            <a:pPr lvl="1"/>
            <a:endParaRPr lang="en-US" dirty="0"/>
          </a:p>
          <a:p>
            <a:pPr lvl="1"/>
            <a:endParaRPr lang="en-US" dirty="0"/>
          </a:p>
        </p:txBody>
      </p:sp>
      <p:pic>
        <p:nvPicPr>
          <p:cNvPr id="5" name="Picture 4"/>
          <p:cNvPicPr>
            <a:picLocks noChangeAspect="1"/>
          </p:cNvPicPr>
          <p:nvPr/>
        </p:nvPicPr>
        <p:blipFill>
          <a:blip r:embed="rId2"/>
          <a:stretch>
            <a:fillRect/>
          </a:stretch>
        </p:blipFill>
        <p:spPr>
          <a:xfrm>
            <a:off x="1700508" y="3640307"/>
            <a:ext cx="2635832" cy="2194754"/>
          </a:xfrm>
          <a:prstGeom prst="rect">
            <a:avLst/>
          </a:prstGeom>
        </p:spPr>
      </p:pic>
      <p:pic>
        <p:nvPicPr>
          <p:cNvPr id="6" name="Picture 5"/>
          <p:cNvPicPr>
            <a:picLocks noChangeAspect="1"/>
          </p:cNvPicPr>
          <p:nvPr/>
        </p:nvPicPr>
        <p:blipFill>
          <a:blip r:embed="rId3"/>
          <a:stretch>
            <a:fillRect/>
          </a:stretch>
        </p:blipFill>
        <p:spPr>
          <a:xfrm>
            <a:off x="7778322" y="1189176"/>
            <a:ext cx="3848284" cy="7097017"/>
          </a:xfrm>
          <a:prstGeom prst="rect">
            <a:avLst/>
          </a:prstGeom>
        </p:spPr>
      </p:pic>
    </p:spTree>
    <p:extLst>
      <p:ext uri="{BB962C8B-B14F-4D97-AF65-F5344CB8AC3E}">
        <p14:creationId xmlns:p14="http://schemas.microsoft.com/office/powerpoint/2010/main" val="367174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69240" y="1189495"/>
            <a:ext cx="6125569" cy="2323293"/>
          </a:xfrm>
        </p:spPr>
        <p:txBody>
          <a:bodyPr/>
          <a:lstStyle/>
          <a:p>
            <a:r>
              <a:rPr lang="en-US" dirty="0"/>
              <a:t>Kubernetes</a:t>
            </a:r>
          </a:p>
          <a:p>
            <a:pPr lvl="1"/>
            <a:r>
              <a:rPr lang="en-US" dirty="0"/>
              <a:t>Open source project started by Google</a:t>
            </a:r>
          </a:p>
          <a:p>
            <a:pPr lvl="1"/>
            <a:endParaRPr lang="en-US" dirty="0"/>
          </a:p>
          <a:p>
            <a:pPr lvl="1"/>
            <a:r>
              <a:rPr lang="en-US" dirty="0"/>
              <a:t>Windows support being added though community partnership spear headed by </a:t>
            </a:r>
            <a:r>
              <a:rPr lang="en-US" dirty="0" err="1"/>
              <a:t>Apprenda</a:t>
            </a:r>
            <a:endParaRPr lang="en-US" dirty="0"/>
          </a:p>
          <a:p>
            <a:pPr lvl="1"/>
            <a:endParaRPr lang="en-US" dirty="0"/>
          </a:p>
        </p:txBody>
      </p:sp>
      <p:pic>
        <p:nvPicPr>
          <p:cNvPr id="4" name="Picture 3"/>
          <p:cNvPicPr>
            <a:picLocks noChangeAspect="1"/>
          </p:cNvPicPr>
          <p:nvPr/>
        </p:nvPicPr>
        <p:blipFill>
          <a:blip r:embed="rId2"/>
          <a:stretch>
            <a:fillRect/>
          </a:stretch>
        </p:blipFill>
        <p:spPr>
          <a:xfrm>
            <a:off x="1464472" y="4026617"/>
            <a:ext cx="2114430" cy="2051584"/>
          </a:xfrm>
          <a:prstGeom prst="rect">
            <a:avLst/>
          </a:prstGeom>
        </p:spPr>
      </p:pic>
      <p:pic>
        <p:nvPicPr>
          <p:cNvPr id="5" name="Picture 4"/>
          <p:cNvPicPr>
            <a:picLocks noChangeAspect="1"/>
          </p:cNvPicPr>
          <p:nvPr/>
        </p:nvPicPr>
        <p:blipFill>
          <a:blip r:embed="rId3"/>
          <a:stretch>
            <a:fillRect/>
          </a:stretch>
        </p:blipFill>
        <p:spPr>
          <a:xfrm>
            <a:off x="6290536" y="2681980"/>
            <a:ext cx="5604975" cy="3802276"/>
          </a:xfrm>
          <a:prstGeom prst="rect">
            <a:avLst/>
          </a:prstGeom>
        </p:spPr>
      </p:pic>
    </p:spTree>
    <p:extLst>
      <p:ext uri="{BB962C8B-B14F-4D97-AF65-F5344CB8AC3E}">
        <p14:creationId xmlns:p14="http://schemas.microsoft.com/office/powerpoint/2010/main" val="26070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69239" y="1189495"/>
            <a:ext cx="11653523" cy="1719840"/>
          </a:xfrm>
        </p:spPr>
        <p:txBody>
          <a:bodyPr/>
          <a:lstStyle/>
          <a:p>
            <a:r>
              <a:rPr lang="en-US" dirty="0" err="1"/>
              <a:t>Mesos</a:t>
            </a:r>
            <a:r>
              <a:rPr lang="en-US" dirty="0"/>
              <a:t>/Mesosphere + Marathon</a:t>
            </a:r>
          </a:p>
          <a:p>
            <a:pPr lvl="1"/>
            <a:r>
              <a:rPr lang="en-US" dirty="0"/>
              <a:t>Aggregates container hosts</a:t>
            </a:r>
          </a:p>
          <a:p>
            <a:pPr lvl="1"/>
            <a:r>
              <a:rPr lang="en-US" dirty="0"/>
              <a:t>Web based UI</a:t>
            </a:r>
          </a:p>
          <a:p>
            <a:pPr lvl="1"/>
            <a:r>
              <a:rPr lang="en-US" dirty="0"/>
              <a:t>Service Launch and Discovery</a:t>
            </a:r>
          </a:p>
        </p:txBody>
      </p:sp>
      <p:pic>
        <p:nvPicPr>
          <p:cNvPr id="5" name="Picture 4"/>
          <p:cNvPicPr>
            <a:picLocks noChangeAspect="1"/>
          </p:cNvPicPr>
          <p:nvPr/>
        </p:nvPicPr>
        <p:blipFill>
          <a:blip r:embed="rId2"/>
          <a:stretch>
            <a:fillRect/>
          </a:stretch>
        </p:blipFill>
        <p:spPr>
          <a:xfrm>
            <a:off x="8371301" y="1189176"/>
            <a:ext cx="3551461" cy="5753368"/>
          </a:xfrm>
          <a:prstGeom prst="rect">
            <a:avLst/>
          </a:prstGeom>
        </p:spPr>
      </p:pic>
      <p:pic>
        <p:nvPicPr>
          <p:cNvPr id="7" name="Picture 6"/>
          <p:cNvPicPr>
            <a:picLocks noChangeAspect="1"/>
          </p:cNvPicPr>
          <p:nvPr/>
        </p:nvPicPr>
        <p:blipFill>
          <a:blip r:embed="rId3"/>
          <a:stretch>
            <a:fillRect/>
          </a:stretch>
        </p:blipFill>
        <p:spPr>
          <a:xfrm>
            <a:off x="1449712" y="3724023"/>
            <a:ext cx="2137133" cy="2137133"/>
          </a:xfrm>
          <a:prstGeom prst="rect">
            <a:avLst/>
          </a:prstGeom>
        </p:spPr>
      </p:pic>
    </p:spTree>
    <p:extLst>
      <p:ext uri="{BB962C8B-B14F-4D97-AF65-F5344CB8AC3E}">
        <p14:creationId xmlns:p14="http://schemas.microsoft.com/office/powerpoint/2010/main" val="352040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708" y="726911"/>
            <a:ext cx="8309536" cy="6131089"/>
          </a:xfrm>
          <a:prstGeom prst="rect">
            <a:avLst/>
          </a:prstGeom>
        </p:spPr>
      </p:pic>
      <p:sp>
        <p:nvSpPr>
          <p:cNvPr id="17" name="Rounded Rectangle 16"/>
          <p:cNvSpPr/>
          <p:nvPr/>
        </p:nvSpPr>
        <p:spPr bwMode="auto">
          <a:xfrm>
            <a:off x="568831" y="4204545"/>
            <a:ext cx="1030483" cy="2249785"/>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ounded Rectangle 17"/>
          <p:cNvSpPr/>
          <p:nvPr/>
        </p:nvSpPr>
        <p:spPr bwMode="auto">
          <a:xfrm>
            <a:off x="582881" y="889491"/>
            <a:ext cx="1030483" cy="2304264"/>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Hexagon 18"/>
          <p:cNvSpPr/>
          <p:nvPr/>
        </p:nvSpPr>
        <p:spPr bwMode="auto">
          <a:xfrm>
            <a:off x="907166" y="1132554"/>
            <a:ext cx="359411" cy="30378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Hexagon 19"/>
          <p:cNvSpPr/>
          <p:nvPr/>
        </p:nvSpPr>
        <p:spPr bwMode="auto">
          <a:xfrm>
            <a:off x="904366" y="1132554"/>
            <a:ext cx="359411" cy="30378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Hexagon 20"/>
          <p:cNvSpPr/>
          <p:nvPr/>
        </p:nvSpPr>
        <p:spPr bwMode="auto">
          <a:xfrm>
            <a:off x="897270" y="1128594"/>
            <a:ext cx="359411" cy="30378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p:cNvSpPr/>
          <p:nvPr/>
        </p:nvSpPr>
        <p:spPr bwMode="auto">
          <a:xfrm>
            <a:off x="907166" y="1876042"/>
            <a:ext cx="359411" cy="30378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p:nvPr/>
        </p:nvSpPr>
        <p:spPr bwMode="auto">
          <a:xfrm>
            <a:off x="925131" y="1876042"/>
            <a:ext cx="359411" cy="30378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p:nvPr/>
        </p:nvSpPr>
        <p:spPr bwMode="auto">
          <a:xfrm>
            <a:off x="925131" y="1878305"/>
            <a:ext cx="359411" cy="30378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p:nvPr/>
        </p:nvSpPr>
        <p:spPr bwMode="auto">
          <a:xfrm>
            <a:off x="907166" y="2603364"/>
            <a:ext cx="359411" cy="30378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p:nvPr/>
        </p:nvSpPr>
        <p:spPr bwMode="auto">
          <a:xfrm>
            <a:off x="925131" y="2603364"/>
            <a:ext cx="359411" cy="30378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p:cNvSpPr/>
          <p:nvPr/>
        </p:nvSpPr>
        <p:spPr bwMode="auto">
          <a:xfrm>
            <a:off x="925131" y="2605628"/>
            <a:ext cx="359411" cy="30378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p:cNvSpPr/>
          <p:nvPr/>
        </p:nvSpPr>
        <p:spPr bwMode="auto">
          <a:xfrm>
            <a:off x="880198" y="4487748"/>
            <a:ext cx="358519" cy="304740"/>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p:cNvSpPr/>
          <p:nvPr/>
        </p:nvSpPr>
        <p:spPr bwMode="auto">
          <a:xfrm>
            <a:off x="898162" y="4487748"/>
            <a:ext cx="358519" cy="304740"/>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p:cNvSpPr/>
          <p:nvPr/>
        </p:nvSpPr>
        <p:spPr bwMode="auto">
          <a:xfrm>
            <a:off x="898162" y="4490011"/>
            <a:ext cx="358519" cy="304740"/>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p:cNvSpPr/>
          <p:nvPr/>
        </p:nvSpPr>
        <p:spPr bwMode="auto">
          <a:xfrm>
            <a:off x="880198" y="5219595"/>
            <a:ext cx="358519" cy="304740"/>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p:cNvSpPr/>
          <p:nvPr/>
        </p:nvSpPr>
        <p:spPr bwMode="auto">
          <a:xfrm>
            <a:off x="878925" y="5219595"/>
            <a:ext cx="358519" cy="304740"/>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Hexagon 32"/>
          <p:cNvSpPr/>
          <p:nvPr/>
        </p:nvSpPr>
        <p:spPr bwMode="auto">
          <a:xfrm>
            <a:off x="881453" y="5228279"/>
            <a:ext cx="358519" cy="304740"/>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Hexagon 33"/>
          <p:cNvSpPr/>
          <p:nvPr/>
        </p:nvSpPr>
        <p:spPr bwMode="auto">
          <a:xfrm>
            <a:off x="880198" y="5946918"/>
            <a:ext cx="358519" cy="304740"/>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Hexagon 34"/>
          <p:cNvSpPr/>
          <p:nvPr/>
        </p:nvSpPr>
        <p:spPr bwMode="auto">
          <a:xfrm>
            <a:off x="890629" y="5964283"/>
            <a:ext cx="358519" cy="304740"/>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p:cNvSpPr/>
          <p:nvPr/>
        </p:nvSpPr>
        <p:spPr bwMode="auto">
          <a:xfrm>
            <a:off x="909558" y="5955798"/>
            <a:ext cx="358519" cy="304740"/>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p:cNvSpPr/>
          <p:nvPr/>
        </p:nvSpPr>
        <p:spPr bwMode="auto">
          <a:xfrm>
            <a:off x="908058" y="1134818"/>
            <a:ext cx="359411" cy="30378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Hexagon 37"/>
          <p:cNvSpPr/>
          <p:nvPr/>
        </p:nvSpPr>
        <p:spPr bwMode="auto">
          <a:xfrm>
            <a:off x="916149" y="1880981"/>
            <a:ext cx="359411" cy="30378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Hexagon 40"/>
          <p:cNvSpPr/>
          <p:nvPr/>
        </p:nvSpPr>
        <p:spPr bwMode="auto">
          <a:xfrm>
            <a:off x="923432" y="2603364"/>
            <a:ext cx="359411" cy="30378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TextBox 42"/>
          <p:cNvSpPr txBox="1"/>
          <p:nvPr/>
        </p:nvSpPr>
        <p:spPr>
          <a:xfrm>
            <a:off x="559059" y="3181459"/>
            <a:ext cx="1195063" cy="621968"/>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2353" dirty="0">
                <a:latin typeface="Segoe UI"/>
              </a:rPr>
              <a:t>App1</a:t>
            </a:r>
          </a:p>
        </p:txBody>
      </p:sp>
      <p:sp>
        <p:nvSpPr>
          <p:cNvPr id="44" name="TextBox 43"/>
          <p:cNvSpPr txBox="1"/>
          <p:nvPr/>
        </p:nvSpPr>
        <p:spPr>
          <a:xfrm>
            <a:off x="554002" y="6339689"/>
            <a:ext cx="1195063" cy="621968"/>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2353" dirty="0">
                <a:latin typeface="Segoe UI"/>
              </a:rPr>
              <a:t>App2</a:t>
            </a:r>
          </a:p>
        </p:txBody>
      </p:sp>
      <p:sp>
        <p:nvSpPr>
          <p:cNvPr id="39" name="Hexagon 38"/>
          <p:cNvSpPr/>
          <p:nvPr/>
        </p:nvSpPr>
        <p:spPr bwMode="auto">
          <a:xfrm>
            <a:off x="891366" y="4485485"/>
            <a:ext cx="358519" cy="304740"/>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Hexagon 39"/>
          <p:cNvSpPr/>
          <p:nvPr/>
        </p:nvSpPr>
        <p:spPr bwMode="auto">
          <a:xfrm>
            <a:off x="908058" y="5223753"/>
            <a:ext cx="358519" cy="304740"/>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Hexagon 44"/>
          <p:cNvSpPr/>
          <p:nvPr/>
        </p:nvSpPr>
        <p:spPr bwMode="auto">
          <a:xfrm>
            <a:off x="900093" y="5964499"/>
            <a:ext cx="358519" cy="304740"/>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Title 2"/>
          <p:cNvSpPr>
            <a:spLocks noGrp="1"/>
          </p:cNvSpPr>
          <p:nvPr>
            <p:ph type="title"/>
          </p:nvPr>
        </p:nvSpPr>
        <p:spPr>
          <a:xfrm>
            <a:off x="0" y="9972"/>
            <a:ext cx="11654187" cy="899409"/>
          </a:xfrm>
        </p:spPr>
        <p:txBody>
          <a:bodyPr/>
          <a:lstStyle/>
          <a:p>
            <a:r>
              <a:rPr lang="en-US" sz="4800" dirty="0">
                <a:latin typeface="Corbel" panose="020B0503020204020204" pitchFamily="34" charset="0"/>
              </a:rPr>
              <a:t>Azure Container Services</a:t>
            </a:r>
          </a:p>
        </p:txBody>
      </p:sp>
    </p:spTree>
    <p:extLst>
      <p:ext uri="{BB962C8B-B14F-4D97-AF65-F5344CB8AC3E}">
        <p14:creationId xmlns:p14="http://schemas.microsoft.com/office/powerpoint/2010/main" val="1302735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grpId="0" nodeType="clickEffect">
                                  <p:stCondLst>
                                    <p:cond delay="0"/>
                                  </p:stCondLst>
                                  <p:childTnLst>
                                    <p:animMotion origin="layout" path="M -1.25E-6 -4.07407E-6 L 0.4099 0.37987 " pathEditMode="relative" rAng="0" ptsTypes="AA">
                                      <p:cBhvr>
                                        <p:cTn id="64" dur="2000" fill="hold"/>
                                        <p:tgtEl>
                                          <p:spTgt spid="21"/>
                                        </p:tgtEl>
                                        <p:attrNameLst>
                                          <p:attrName>ppt_x</p:attrName>
                                          <p:attrName>ppt_y</p:attrName>
                                        </p:attrNameLst>
                                      </p:cBhvr>
                                      <p:rCtr x="20495" y="18981"/>
                                    </p:animMotion>
                                  </p:childTnLst>
                                </p:cTn>
                              </p:par>
                              <p:par>
                                <p:cTn id="65" presetID="42" presetClass="path" presetSubtype="0" accel="50000" decel="50000" fill="hold" grpId="0" nodeType="withEffect">
                                  <p:stCondLst>
                                    <p:cond delay="0"/>
                                  </p:stCondLst>
                                  <p:childTnLst>
                                    <p:animMotion origin="layout" path="M -2.08333E-6 0.00208 L 0.56979 0.6081 " pathEditMode="relative" rAng="0" ptsTypes="AA">
                                      <p:cBhvr>
                                        <p:cTn id="66" dur="2000" fill="hold"/>
                                        <p:tgtEl>
                                          <p:spTgt spid="20"/>
                                        </p:tgtEl>
                                        <p:attrNameLst>
                                          <p:attrName>ppt_x</p:attrName>
                                          <p:attrName>ppt_y</p:attrName>
                                        </p:attrNameLst>
                                      </p:cBhvr>
                                      <p:rCtr x="28490" y="30301"/>
                                    </p:animMotion>
                                  </p:childTnLst>
                                </p:cTn>
                              </p:par>
                              <p:par>
                                <p:cTn id="67" presetID="42" presetClass="path" presetSubtype="0" accel="50000" decel="50000" fill="hold" grpId="0" nodeType="withEffect">
                                  <p:stCondLst>
                                    <p:cond delay="0"/>
                                  </p:stCondLst>
                                  <p:childTnLst>
                                    <p:animMotion origin="layout" path="M 0.01511 0.00393 L 0.58737 0.66412 " pathEditMode="relative" rAng="0" ptsTypes="AA">
                                      <p:cBhvr>
                                        <p:cTn id="68" dur="2000" fill="hold"/>
                                        <p:tgtEl>
                                          <p:spTgt spid="19"/>
                                        </p:tgtEl>
                                        <p:attrNameLst>
                                          <p:attrName>ppt_x</p:attrName>
                                          <p:attrName>ppt_y</p:attrName>
                                        </p:attrNameLst>
                                      </p:cBhvr>
                                      <p:rCtr x="28607" y="33009"/>
                                    </p:animMotion>
                                  </p:childTnLst>
                                </p:cTn>
                              </p:par>
                              <p:par>
                                <p:cTn id="69" presetID="42" presetClass="path" presetSubtype="0" accel="50000" decel="50000" fill="hold" grpId="0" nodeType="withEffect">
                                  <p:stCondLst>
                                    <p:cond delay="0"/>
                                  </p:stCondLst>
                                  <p:childTnLst>
                                    <p:animMotion origin="layout" path="M -4.79167E-6 -3.33333E-6 L 0.69206 0.23403 " pathEditMode="relative" rAng="0" ptsTypes="AA">
                                      <p:cBhvr>
                                        <p:cTn id="70" dur="2000" fill="hold"/>
                                        <p:tgtEl>
                                          <p:spTgt spid="24"/>
                                        </p:tgtEl>
                                        <p:attrNameLst>
                                          <p:attrName>ppt_x</p:attrName>
                                          <p:attrName>ppt_y</p:attrName>
                                        </p:attrNameLst>
                                      </p:cBhvr>
                                      <p:rCtr x="34596" y="11690"/>
                                    </p:animMotion>
                                  </p:childTnLst>
                                </p:cTn>
                              </p:par>
                              <p:par>
                                <p:cTn id="71" presetID="42" presetClass="path" presetSubtype="0" accel="50000" decel="50000" fill="hold" grpId="0" nodeType="withEffect">
                                  <p:stCondLst>
                                    <p:cond delay="0"/>
                                  </p:stCondLst>
                                  <p:childTnLst>
                                    <p:animMotion origin="layout" path="M -4.79167E-6 -1.85185E-6 L 0.71185 0.18033 " pathEditMode="relative" rAng="0" ptsTypes="AA">
                                      <p:cBhvr>
                                        <p:cTn id="72" dur="2000" fill="hold"/>
                                        <p:tgtEl>
                                          <p:spTgt spid="23"/>
                                        </p:tgtEl>
                                        <p:attrNameLst>
                                          <p:attrName>ppt_x</p:attrName>
                                          <p:attrName>ppt_y</p:attrName>
                                        </p:attrNameLst>
                                      </p:cBhvr>
                                      <p:rCtr x="35586" y="9005"/>
                                    </p:animMotion>
                                  </p:childTnLst>
                                </p:cTn>
                              </p:par>
                              <p:par>
                                <p:cTn id="73" presetID="42" presetClass="path" presetSubtype="0" accel="50000" decel="50000" fill="hold" grpId="0" nodeType="withEffect">
                                  <p:stCondLst>
                                    <p:cond delay="0"/>
                                  </p:stCondLst>
                                  <p:childTnLst>
                                    <p:animMotion origin="layout" path="M -2.5E-6 -1.85185E-6 L 0.40912 0.31875 " pathEditMode="relative" rAng="0" ptsTypes="AA">
                                      <p:cBhvr>
                                        <p:cTn id="74" dur="2000" fill="hold"/>
                                        <p:tgtEl>
                                          <p:spTgt spid="22"/>
                                        </p:tgtEl>
                                        <p:attrNameLst>
                                          <p:attrName>ppt_x</p:attrName>
                                          <p:attrName>ppt_y</p:attrName>
                                        </p:attrNameLst>
                                      </p:cBhvr>
                                      <p:rCtr x="20456" y="15926"/>
                                    </p:animMotion>
                                  </p:childTnLst>
                                </p:cTn>
                              </p:par>
                              <p:par>
                                <p:cTn id="75" presetID="42" presetClass="path" presetSubtype="0" accel="50000" decel="50000" fill="hold" grpId="0" nodeType="withEffect">
                                  <p:stCondLst>
                                    <p:cond delay="0"/>
                                  </p:stCondLst>
                                  <p:childTnLst>
                                    <p:animMotion origin="layout" path="M -4.79167E-6 -3.33333E-6 L 0.5681 0.50949 " pathEditMode="relative" rAng="0" ptsTypes="AA">
                                      <p:cBhvr>
                                        <p:cTn id="76" dur="2000" fill="hold"/>
                                        <p:tgtEl>
                                          <p:spTgt spid="27"/>
                                        </p:tgtEl>
                                        <p:attrNameLst>
                                          <p:attrName>ppt_x</p:attrName>
                                          <p:attrName>ppt_y</p:attrName>
                                        </p:attrNameLst>
                                      </p:cBhvr>
                                      <p:rCtr x="28398" y="25463"/>
                                    </p:animMotion>
                                  </p:childTnLst>
                                </p:cTn>
                              </p:par>
                              <p:par>
                                <p:cTn id="77" presetID="42" presetClass="path" presetSubtype="0" accel="50000" decel="50000" fill="hold" grpId="0" nodeType="withEffect">
                                  <p:stCondLst>
                                    <p:cond delay="0"/>
                                  </p:stCondLst>
                                  <p:childTnLst>
                                    <p:animMotion origin="layout" path="M 0.00287 0.00278 L 0.43034 0.16019 " pathEditMode="relative" rAng="0" ptsTypes="AA">
                                      <p:cBhvr>
                                        <p:cTn id="78" dur="2000" fill="hold"/>
                                        <p:tgtEl>
                                          <p:spTgt spid="26"/>
                                        </p:tgtEl>
                                        <p:attrNameLst>
                                          <p:attrName>ppt_x</p:attrName>
                                          <p:attrName>ppt_y</p:attrName>
                                        </p:attrNameLst>
                                      </p:cBhvr>
                                      <p:rCtr x="21367" y="7870"/>
                                    </p:animMotion>
                                  </p:childTnLst>
                                </p:cTn>
                              </p:par>
                              <p:par>
                                <p:cTn id="79" presetID="42" presetClass="path" presetSubtype="0" accel="50000" decel="50000" fill="hold" grpId="0" nodeType="withEffect">
                                  <p:stCondLst>
                                    <p:cond delay="0"/>
                                  </p:stCondLst>
                                  <p:childTnLst>
                                    <p:animMotion origin="layout" path="M -2.5E-6 -3.7037E-7 L 0.43164 0.21273 " pathEditMode="relative" rAng="0" ptsTypes="AA">
                                      <p:cBhvr>
                                        <p:cTn id="80" dur="2000" fill="hold"/>
                                        <p:tgtEl>
                                          <p:spTgt spid="25"/>
                                        </p:tgtEl>
                                        <p:attrNameLst>
                                          <p:attrName>ppt_x</p:attrName>
                                          <p:attrName>ppt_y</p:attrName>
                                        </p:attrNameLst>
                                      </p:cBhvr>
                                      <p:rCtr x="21576" y="10625"/>
                                    </p:animMotion>
                                  </p:childTnLst>
                                </p:cTn>
                              </p:par>
                              <p:par>
                                <p:cTn id="81" presetID="42" presetClass="path" presetSubtype="0" accel="50000" decel="50000" fill="hold" grpId="0" nodeType="withEffect">
                                  <p:stCondLst>
                                    <p:cond delay="0"/>
                                  </p:stCondLst>
                                  <p:childTnLst>
                                    <p:animMotion origin="layout" path="M -1.25E-6 -1.85185E-6 L 0.69427 -0.20092 " pathEditMode="relative" rAng="0" ptsTypes="AA">
                                      <p:cBhvr>
                                        <p:cTn id="82" dur="2000" fill="hold"/>
                                        <p:tgtEl>
                                          <p:spTgt spid="30"/>
                                        </p:tgtEl>
                                        <p:attrNameLst>
                                          <p:attrName>ppt_x</p:attrName>
                                          <p:attrName>ppt_y</p:attrName>
                                        </p:attrNameLst>
                                      </p:cBhvr>
                                      <p:rCtr x="34714" y="-10046"/>
                                    </p:animMotion>
                                  </p:childTnLst>
                                </p:cTn>
                              </p:par>
                              <p:par>
                                <p:cTn id="83" presetID="42" presetClass="path" presetSubtype="0" accel="50000" decel="50000" fill="hold" grpId="0" nodeType="withEffect">
                                  <p:stCondLst>
                                    <p:cond delay="0"/>
                                  </p:stCondLst>
                                  <p:childTnLst>
                                    <p:animMotion origin="layout" path="M -1.25E-6 -3.7037E-7 L 0.69427 -0.08333 " pathEditMode="relative" rAng="0" ptsTypes="AA">
                                      <p:cBhvr>
                                        <p:cTn id="84" dur="2000" fill="hold"/>
                                        <p:tgtEl>
                                          <p:spTgt spid="29"/>
                                        </p:tgtEl>
                                        <p:attrNameLst>
                                          <p:attrName>ppt_x</p:attrName>
                                          <p:attrName>ppt_y</p:attrName>
                                        </p:attrNameLst>
                                      </p:cBhvr>
                                      <p:rCtr x="34714" y="-4167"/>
                                    </p:animMotion>
                                  </p:childTnLst>
                                </p:cTn>
                              </p:par>
                              <p:par>
                                <p:cTn id="85" presetID="42" presetClass="path" presetSubtype="0" accel="50000" decel="50000" fill="hold" grpId="0" nodeType="withEffect">
                                  <p:stCondLst>
                                    <p:cond delay="0"/>
                                  </p:stCondLst>
                                  <p:childTnLst>
                                    <p:animMotion origin="layout" path="M -0.00365 0.00949 L 0.59661 0.22176 " pathEditMode="relative" rAng="0" ptsTypes="AA">
                                      <p:cBhvr>
                                        <p:cTn id="86" dur="2000" fill="hold"/>
                                        <p:tgtEl>
                                          <p:spTgt spid="28"/>
                                        </p:tgtEl>
                                        <p:attrNameLst>
                                          <p:attrName>ppt_x</p:attrName>
                                          <p:attrName>ppt_y</p:attrName>
                                        </p:attrNameLst>
                                      </p:cBhvr>
                                      <p:rCtr x="30013" y="10602"/>
                                    </p:animMotion>
                                  </p:childTnLst>
                                </p:cTn>
                              </p:par>
                              <p:par>
                                <p:cTn id="87" presetID="42" presetClass="path" presetSubtype="0" accel="50000" decel="50000" fill="hold" grpId="0" nodeType="withEffect">
                                  <p:stCondLst>
                                    <p:cond delay="0"/>
                                  </p:stCondLst>
                                  <p:childTnLst>
                                    <p:animMotion origin="layout" path="M 0.00052 -0.10648 L 0.57161 0.06667 " pathEditMode="relative" rAng="0" ptsTypes="AA">
                                      <p:cBhvr>
                                        <p:cTn id="88" dur="2000" fill="hold"/>
                                        <p:tgtEl>
                                          <p:spTgt spid="33"/>
                                        </p:tgtEl>
                                        <p:attrNameLst>
                                          <p:attrName>ppt_x</p:attrName>
                                          <p:attrName>ppt_y</p:attrName>
                                        </p:attrNameLst>
                                      </p:cBhvr>
                                      <p:rCtr x="28555" y="8657"/>
                                    </p:animMotion>
                                  </p:childTnLst>
                                </p:cTn>
                              </p:par>
                              <p:par>
                                <p:cTn id="89" presetID="42" presetClass="path" presetSubtype="0" accel="50000" decel="50000" fill="hold" grpId="0" nodeType="withEffect">
                                  <p:stCondLst>
                                    <p:cond delay="0"/>
                                  </p:stCondLst>
                                  <p:childTnLst>
                                    <p:animMotion origin="layout" path="M 1.25E-6 0.01111 L 0.71992 -0.25347 " pathEditMode="relative" rAng="0" ptsTypes="AA">
                                      <p:cBhvr>
                                        <p:cTn id="90" dur="2000" fill="hold"/>
                                        <p:tgtEl>
                                          <p:spTgt spid="32"/>
                                        </p:tgtEl>
                                        <p:attrNameLst>
                                          <p:attrName>ppt_x</p:attrName>
                                          <p:attrName>ppt_y</p:attrName>
                                        </p:attrNameLst>
                                      </p:cBhvr>
                                      <p:rCtr x="35990" y="-13241"/>
                                    </p:animMotion>
                                  </p:childTnLst>
                                </p:cTn>
                              </p:par>
                              <p:par>
                                <p:cTn id="91" presetID="42" presetClass="path" presetSubtype="0" accel="50000" decel="50000" fill="hold" grpId="0" nodeType="withEffect">
                                  <p:stCondLst>
                                    <p:cond delay="0"/>
                                  </p:stCondLst>
                                  <p:childTnLst>
                                    <p:animMotion origin="layout" path="M 1.04167E-6 -3.33333E-6 L 0.59805 0.01088 " pathEditMode="relative" rAng="0" ptsTypes="AA">
                                      <p:cBhvr>
                                        <p:cTn id="92" dur="2000" fill="hold"/>
                                        <p:tgtEl>
                                          <p:spTgt spid="31"/>
                                        </p:tgtEl>
                                        <p:attrNameLst>
                                          <p:attrName>ppt_x</p:attrName>
                                          <p:attrName>ppt_y</p:attrName>
                                        </p:attrNameLst>
                                      </p:cBhvr>
                                      <p:rCtr x="29896" y="532"/>
                                    </p:animMotion>
                                  </p:childTnLst>
                                </p:cTn>
                              </p:par>
                              <p:par>
                                <p:cTn id="93" presetID="42" presetClass="path" presetSubtype="0" accel="50000" decel="50000" fill="hold" grpId="0" nodeType="withEffect">
                                  <p:stCondLst>
                                    <p:cond delay="0"/>
                                  </p:stCondLst>
                                  <p:childTnLst>
                                    <p:animMotion origin="layout" path="M -2.70833E-6 -7.40741E-7 L 0.41029 -0.22824 " pathEditMode="relative" rAng="0" ptsTypes="AA">
                                      <p:cBhvr>
                                        <p:cTn id="94" dur="2000" fill="hold"/>
                                        <p:tgtEl>
                                          <p:spTgt spid="36"/>
                                        </p:tgtEl>
                                        <p:attrNameLst>
                                          <p:attrName>ppt_x</p:attrName>
                                          <p:attrName>ppt_y</p:attrName>
                                        </p:attrNameLst>
                                      </p:cBhvr>
                                      <p:rCtr x="20508" y="-11412"/>
                                    </p:animMotion>
                                  </p:childTnLst>
                                </p:cTn>
                              </p:par>
                              <p:par>
                                <p:cTn id="95" presetID="42" presetClass="path" presetSubtype="0" accel="50000" decel="50000" fill="hold" grpId="0" nodeType="withEffect">
                                  <p:stCondLst>
                                    <p:cond delay="0"/>
                                  </p:stCondLst>
                                  <p:childTnLst>
                                    <p:animMotion origin="layout" path="M 1.04167E-6 -1.85185E-6 L 0.71836 -0.30486 " pathEditMode="relative" rAng="0" ptsTypes="AA">
                                      <p:cBhvr>
                                        <p:cTn id="96" dur="2000" fill="hold"/>
                                        <p:tgtEl>
                                          <p:spTgt spid="34"/>
                                        </p:tgtEl>
                                        <p:attrNameLst>
                                          <p:attrName>ppt_x</p:attrName>
                                          <p:attrName>ppt_y</p:attrName>
                                        </p:attrNameLst>
                                      </p:cBhvr>
                                      <p:rCtr x="35911" y="-15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6" grpId="0" animBg="1"/>
      <p:bldP spid="36" grpId="1" animBg="1"/>
      <p:bldP spid="37" grpId="0" animBg="1"/>
      <p:bldP spid="38" grpId="0" animBg="1"/>
      <p:bldP spid="41" grpId="0" animBg="1"/>
      <p:bldP spid="43" grpId="0"/>
      <p:bldP spid="44" grpId="0"/>
      <p:bldP spid="39" grpId="0" animBg="1"/>
      <p:bldP spid="40" grpId="0" animBg="1"/>
      <p:bldP spid="4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2"/>
          <p:cNvSpPr>
            <a:spLocks noGrp="1"/>
          </p:cNvSpPr>
          <p:nvPr>
            <p:ph type="title"/>
          </p:nvPr>
        </p:nvSpPr>
        <p:spPr>
          <a:xfrm>
            <a:off x="0" y="9331"/>
            <a:ext cx="11654187" cy="899409"/>
          </a:xfrm>
        </p:spPr>
        <p:txBody>
          <a:bodyPr/>
          <a:lstStyle/>
          <a:p>
            <a:r>
              <a:rPr lang="en-US" sz="4800" dirty="0">
                <a:latin typeface="Corbel" panose="020B0503020204020204" pitchFamily="34" charset="0"/>
              </a:rPr>
              <a:t>Handling machine failures</a:t>
            </a:r>
          </a:p>
        </p:txBody>
      </p:sp>
      <p:sp>
        <p:nvSpPr>
          <p:cNvPr id="49" name="Rectangle 48"/>
          <p:cNvSpPr/>
          <p:nvPr/>
        </p:nvSpPr>
        <p:spPr bwMode="auto">
          <a:xfrm>
            <a:off x="8028761" y="1040292"/>
            <a:ext cx="1511564" cy="5855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73" y="726911"/>
            <a:ext cx="8309536" cy="6131089"/>
          </a:xfrm>
          <a:prstGeom prst="rect">
            <a:avLst/>
          </a:prstGeom>
        </p:spPr>
      </p:pic>
      <p:sp>
        <p:nvSpPr>
          <p:cNvPr id="53" name="Rounded Rectangle 52"/>
          <p:cNvSpPr/>
          <p:nvPr/>
        </p:nvSpPr>
        <p:spPr bwMode="auto">
          <a:xfrm>
            <a:off x="568831" y="4204545"/>
            <a:ext cx="1030483" cy="2249785"/>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ounded Rectangle 53"/>
          <p:cNvSpPr/>
          <p:nvPr/>
        </p:nvSpPr>
        <p:spPr bwMode="auto">
          <a:xfrm>
            <a:off x="582881" y="889491"/>
            <a:ext cx="1030483" cy="2304264"/>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Hexagon 54"/>
          <p:cNvSpPr/>
          <p:nvPr/>
        </p:nvSpPr>
        <p:spPr bwMode="auto">
          <a:xfrm>
            <a:off x="907166" y="1132554"/>
            <a:ext cx="359411" cy="30378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Hexagon 55"/>
          <p:cNvSpPr/>
          <p:nvPr/>
        </p:nvSpPr>
        <p:spPr bwMode="auto">
          <a:xfrm>
            <a:off x="904366" y="1132554"/>
            <a:ext cx="359411" cy="30378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Hexagon 56"/>
          <p:cNvSpPr/>
          <p:nvPr/>
        </p:nvSpPr>
        <p:spPr bwMode="auto">
          <a:xfrm>
            <a:off x="897270" y="1128594"/>
            <a:ext cx="359411" cy="30378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Hexagon 57"/>
          <p:cNvSpPr/>
          <p:nvPr/>
        </p:nvSpPr>
        <p:spPr bwMode="auto">
          <a:xfrm>
            <a:off x="907166" y="1876042"/>
            <a:ext cx="359411" cy="30378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Hexagon 58"/>
          <p:cNvSpPr/>
          <p:nvPr/>
        </p:nvSpPr>
        <p:spPr bwMode="auto">
          <a:xfrm>
            <a:off x="925131" y="1876042"/>
            <a:ext cx="359411" cy="30378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Hexagon 59"/>
          <p:cNvSpPr/>
          <p:nvPr/>
        </p:nvSpPr>
        <p:spPr bwMode="auto">
          <a:xfrm>
            <a:off x="925131" y="1878305"/>
            <a:ext cx="359411" cy="30378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Hexagon 60"/>
          <p:cNvSpPr/>
          <p:nvPr/>
        </p:nvSpPr>
        <p:spPr bwMode="auto">
          <a:xfrm>
            <a:off x="907166" y="2603364"/>
            <a:ext cx="359411" cy="30378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Hexagon 61"/>
          <p:cNvSpPr/>
          <p:nvPr/>
        </p:nvSpPr>
        <p:spPr bwMode="auto">
          <a:xfrm>
            <a:off x="925131" y="2603364"/>
            <a:ext cx="359411" cy="30378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Hexagon 62"/>
          <p:cNvSpPr/>
          <p:nvPr/>
        </p:nvSpPr>
        <p:spPr bwMode="auto">
          <a:xfrm>
            <a:off x="925131" y="2605628"/>
            <a:ext cx="359411" cy="30378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Hexagon 63"/>
          <p:cNvSpPr/>
          <p:nvPr/>
        </p:nvSpPr>
        <p:spPr bwMode="auto">
          <a:xfrm>
            <a:off x="880198" y="4487748"/>
            <a:ext cx="358519" cy="304740"/>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Hexagon 64"/>
          <p:cNvSpPr/>
          <p:nvPr/>
        </p:nvSpPr>
        <p:spPr bwMode="auto">
          <a:xfrm>
            <a:off x="898162" y="4487748"/>
            <a:ext cx="358519" cy="304740"/>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Hexagon 65"/>
          <p:cNvSpPr/>
          <p:nvPr/>
        </p:nvSpPr>
        <p:spPr bwMode="auto">
          <a:xfrm>
            <a:off x="898162" y="4490011"/>
            <a:ext cx="358519" cy="304740"/>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Hexagon 66"/>
          <p:cNvSpPr/>
          <p:nvPr/>
        </p:nvSpPr>
        <p:spPr bwMode="auto">
          <a:xfrm>
            <a:off x="880198" y="5219595"/>
            <a:ext cx="358519" cy="304740"/>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Hexagon 67"/>
          <p:cNvSpPr/>
          <p:nvPr/>
        </p:nvSpPr>
        <p:spPr bwMode="auto">
          <a:xfrm>
            <a:off x="878925" y="5219595"/>
            <a:ext cx="358519" cy="304740"/>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Hexagon 68"/>
          <p:cNvSpPr/>
          <p:nvPr/>
        </p:nvSpPr>
        <p:spPr bwMode="auto">
          <a:xfrm>
            <a:off x="881453" y="5228279"/>
            <a:ext cx="358519" cy="304740"/>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Hexagon 69"/>
          <p:cNvSpPr/>
          <p:nvPr/>
        </p:nvSpPr>
        <p:spPr bwMode="auto">
          <a:xfrm>
            <a:off x="880198" y="5946918"/>
            <a:ext cx="358519" cy="304740"/>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Hexagon 70"/>
          <p:cNvSpPr/>
          <p:nvPr/>
        </p:nvSpPr>
        <p:spPr bwMode="auto">
          <a:xfrm>
            <a:off x="890629" y="5964283"/>
            <a:ext cx="358519" cy="304740"/>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Hexagon 71"/>
          <p:cNvSpPr/>
          <p:nvPr/>
        </p:nvSpPr>
        <p:spPr bwMode="auto">
          <a:xfrm>
            <a:off x="909558" y="5955798"/>
            <a:ext cx="358519" cy="304740"/>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Hexagon 72"/>
          <p:cNvSpPr/>
          <p:nvPr/>
        </p:nvSpPr>
        <p:spPr bwMode="auto">
          <a:xfrm>
            <a:off x="908058" y="1134818"/>
            <a:ext cx="359411" cy="30378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Hexagon 73"/>
          <p:cNvSpPr/>
          <p:nvPr/>
        </p:nvSpPr>
        <p:spPr bwMode="auto">
          <a:xfrm>
            <a:off x="916149" y="1880981"/>
            <a:ext cx="359411" cy="30378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Hexagon 74"/>
          <p:cNvSpPr/>
          <p:nvPr/>
        </p:nvSpPr>
        <p:spPr bwMode="auto">
          <a:xfrm>
            <a:off x="923432" y="2603364"/>
            <a:ext cx="359411" cy="30378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TextBox 75"/>
          <p:cNvSpPr txBox="1"/>
          <p:nvPr/>
        </p:nvSpPr>
        <p:spPr>
          <a:xfrm>
            <a:off x="559059" y="3181459"/>
            <a:ext cx="1195063" cy="621968"/>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2353" dirty="0">
                <a:latin typeface="Segoe UI"/>
              </a:rPr>
              <a:t>App1</a:t>
            </a:r>
          </a:p>
        </p:txBody>
      </p:sp>
      <p:sp>
        <p:nvSpPr>
          <p:cNvPr id="77" name="TextBox 76"/>
          <p:cNvSpPr txBox="1"/>
          <p:nvPr/>
        </p:nvSpPr>
        <p:spPr>
          <a:xfrm>
            <a:off x="554002" y="6339689"/>
            <a:ext cx="1195063" cy="621968"/>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2353" dirty="0">
                <a:latin typeface="Segoe UI"/>
              </a:rPr>
              <a:t>App2</a:t>
            </a:r>
          </a:p>
        </p:txBody>
      </p:sp>
      <p:sp>
        <p:nvSpPr>
          <p:cNvPr id="78" name="Hexagon 77"/>
          <p:cNvSpPr/>
          <p:nvPr/>
        </p:nvSpPr>
        <p:spPr bwMode="auto">
          <a:xfrm>
            <a:off x="891366" y="4485485"/>
            <a:ext cx="358519" cy="304740"/>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Hexagon 78"/>
          <p:cNvSpPr/>
          <p:nvPr/>
        </p:nvSpPr>
        <p:spPr bwMode="auto">
          <a:xfrm>
            <a:off x="908058" y="5223753"/>
            <a:ext cx="358519" cy="304740"/>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Hexagon 79"/>
          <p:cNvSpPr/>
          <p:nvPr/>
        </p:nvSpPr>
        <p:spPr bwMode="auto">
          <a:xfrm>
            <a:off x="900093" y="5964499"/>
            <a:ext cx="358519" cy="304740"/>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Multiply 2"/>
          <p:cNvSpPr/>
          <p:nvPr/>
        </p:nvSpPr>
        <p:spPr bwMode="auto">
          <a:xfrm>
            <a:off x="9077404" y="3051054"/>
            <a:ext cx="462921" cy="441389"/>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77138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4.07407E-6 L 0.4099 0.37987 " pathEditMode="relative" rAng="0" ptsTypes="AA">
                                      <p:cBhvr>
                                        <p:cTn id="6" dur="2000" fill="hold"/>
                                        <p:tgtEl>
                                          <p:spTgt spid="57"/>
                                        </p:tgtEl>
                                        <p:attrNameLst>
                                          <p:attrName>ppt_x</p:attrName>
                                          <p:attrName>ppt_y</p:attrName>
                                        </p:attrNameLst>
                                      </p:cBhvr>
                                      <p:rCtr x="20495" y="18981"/>
                                    </p:animMotion>
                                  </p:childTnLst>
                                </p:cTn>
                              </p:par>
                              <p:par>
                                <p:cTn id="7" presetID="42" presetClass="path" presetSubtype="0" accel="50000" decel="50000" fill="hold" grpId="0" nodeType="withEffect">
                                  <p:stCondLst>
                                    <p:cond delay="0"/>
                                  </p:stCondLst>
                                  <p:childTnLst>
                                    <p:animMotion origin="layout" path="M -2.08333E-6 0.00208 L 0.56862 0.61829 " pathEditMode="relative" rAng="0" ptsTypes="AA">
                                      <p:cBhvr>
                                        <p:cTn id="8" dur="2000" fill="hold"/>
                                        <p:tgtEl>
                                          <p:spTgt spid="56"/>
                                        </p:tgtEl>
                                        <p:attrNameLst>
                                          <p:attrName>ppt_x</p:attrName>
                                          <p:attrName>ppt_y</p:attrName>
                                        </p:attrNameLst>
                                      </p:cBhvr>
                                      <p:rCtr x="28424" y="30810"/>
                                    </p:animMotion>
                                  </p:childTnLst>
                                </p:cTn>
                              </p:par>
                              <p:par>
                                <p:cTn id="9" presetID="42" presetClass="path" presetSubtype="0" accel="50000" decel="50000" fill="hold" grpId="0" nodeType="withEffect">
                                  <p:stCondLst>
                                    <p:cond delay="0"/>
                                  </p:stCondLst>
                                  <p:childTnLst>
                                    <p:animMotion origin="layout" path="M -2.5E-6 1.48148E-6 L 0.59388 0.66412 " pathEditMode="relative" rAng="0" ptsTypes="AA">
                                      <p:cBhvr>
                                        <p:cTn id="10" dur="2000" fill="hold"/>
                                        <p:tgtEl>
                                          <p:spTgt spid="55"/>
                                        </p:tgtEl>
                                        <p:attrNameLst>
                                          <p:attrName>ppt_x</p:attrName>
                                          <p:attrName>ppt_y</p:attrName>
                                        </p:attrNameLst>
                                      </p:cBhvr>
                                      <p:rCtr x="29688" y="33194"/>
                                    </p:animMotion>
                                  </p:childTnLst>
                                </p:cTn>
                              </p:par>
                              <p:par>
                                <p:cTn id="11" presetID="42" presetClass="path" presetSubtype="0" accel="50000" decel="50000" fill="hold" grpId="0" nodeType="withEffect">
                                  <p:stCondLst>
                                    <p:cond delay="0"/>
                                  </p:stCondLst>
                                  <p:childTnLst>
                                    <p:animMotion origin="layout" path="M -4.79167E-6 -3.33333E-6 L 0.69206 0.23403 " pathEditMode="relative" rAng="0" ptsTypes="AA">
                                      <p:cBhvr>
                                        <p:cTn id="12" dur="2000" fill="hold"/>
                                        <p:tgtEl>
                                          <p:spTgt spid="60"/>
                                        </p:tgtEl>
                                        <p:attrNameLst>
                                          <p:attrName>ppt_x</p:attrName>
                                          <p:attrName>ppt_y</p:attrName>
                                        </p:attrNameLst>
                                      </p:cBhvr>
                                      <p:rCtr x="34596" y="11690"/>
                                    </p:animMotion>
                                  </p:childTnLst>
                                </p:cTn>
                              </p:par>
                              <p:par>
                                <p:cTn id="13" presetID="42" presetClass="path" presetSubtype="0" accel="50000" decel="50000" fill="hold" grpId="0" nodeType="withEffect">
                                  <p:stCondLst>
                                    <p:cond delay="0"/>
                                  </p:stCondLst>
                                  <p:childTnLst>
                                    <p:animMotion origin="layout" path="M -4.79167E-6 -1.85185E-6 L 0.71185 0.18033 " pathEditMode="relative" rAng="0" ptsTypes="AA">
                                      <p:cBhvr>
                                        <p:cTn id="14" dur="2000" fill="hold"/>
                                        <p:tgtEl>
                                          <p:spTgt spid="59"/>
                                        </p:tgtEl>
                                        <p:attrNameLst>
                                          <p:attrName>ppt_x</p:attrName>
                                          <p:attrName>ppt_y</p:attrName>
                                        </p:attrNameLst>
                                      </p:cBhvr>
                                      <p:rCtr x="35586" y="9005"/>
                                    </p:animMotion>
                                  </p:childTnLst>
                                </p:cTn>
                              </p:par>
                              <p:par>
                                <p:cTn id="15" presetID="42" presetClass="path" presetSubtype="0" accel="50000" decel="50000" fill="hold" grpId="0" nodeType="withEffect">
                                  <p:stCondLst>
                                    <p:cond delay="0"/>
                                  </p:stCondLst>
                                  <p:childTnLst>
                                    <p:animMotion origin="layout" path="M -2.5E-6 -1.85185E-6 L 0.40912 0.31875 " pathEditMode="relative" rAng="0" ptsTypes="AA">
                                      <p:cBhvr>
                                        <p:cTn id="16" dur="2000" fill="hold"/>
                                        <p:tgtEl>
                                          <p:spTgt spid="58"/>
                                        </p:tgtEl>
                                        <p:attrNameLst>
                                          <p:attrName>ppt_x</p:attrName>
                                          <p:attrName>ppt_y</p:attrName>
                                        </p:attrNameLst>
                                      </p:cBhvr>
                                      <p:rCtr x="20456" y="15926"/>
                                    </p:animMotion>
                                  </p:childTnLst>
                                </p:cTn>
                              </p:par>
                              <p:par>
                                <p:cTn id="17" presetID="42" presetClass="path" presetSubtype="0" accel="50000" decel="50000" fill="hold" grpId="0" nodeType="withEffect">
                                  <p:stCondLst>
                                    <p:cond delay="0"/>
                                  </p:stCondLst>
                                  <p:childTnLst>
                                    <p:animMotion origin="layout" path="M -4.79167E-6 -3.33333E-6 L 0.5681 0.49584 " pathEditMode="relative" rAng="0" ptsTypes="AA">
                                      <p:cBhvr>
                                        <p:cTn id="18" dur="2000" fill="hold"/>
                                        <p:tgtEl>
                                          <p:spTgt spid="63"/>
                                        </p:tgtEl>
                                        <p:attrNameLst>
                                          <p:attrName>ppt_x</p:attrName>
                                          <p:attrName>ppt_y</p:attrName>
                                        </p:attrNameLst>
                                      </p:cBhvr>
                                      <p:rCtr x="28398" y="24792"/>
                                    </p:animMotion>
                                  </p:childTnLst>
                                </p:cTn>
                              </p:par>
                              <p:par>
                                <p:cTn id="19" presetID="42" presetClass="path" presetSubtype="0" accel="50000" decel="50000" fill="hold" grpId="0" nodeType="withEffect">
                                  <p:stCondLst>
                                    <p:cond delay="0"/>
                                  </p:stCondLst>
                                  <p:childTnLst>
                                    <p:animMotion origin="layout" path="M 0.00287 0.00278 L 0.43034 0.16019 " pathEditMode="relative" rAng="0" ptsTypes="AA">
                                      <p:cBhvr>
                                        <p:cTn id="20" dur="2000" fill="hold"/>
                                        <p:tgtEl>
                                          <p:spTgt spid="62"/>
                                        </p:tgtEl>
                                        <p:attrNameLst>
                                          <p:attrName>ppt_x</p:attrName>
                                          <p:attrName>ppt_y</p:attrName>
                                        </p:attrNameLst>
                                      </p:cBhvr>
                                      <p:rCtr x="21367" y="7870"/>
                                    </p:animMotion>
                                  </p:childTnLst>
                                </p:cTn>
                              </p:par>
                              <p:par>
                                <p:cTn id="21" presetID="42" presetClass="path" presetSubtype="0" accel="50000" decel="50000" fill="hold" grpId="0" nodeType="withEffect">
                                  <p:stCondLst>
                                    <p:cond delay="0"/>
                                  </p:stCondLst>
                                  <p:childTnLst>
                                    <p:animMotion origin="layout" path="M -2.5E-6 -3.7037E-7 L 0.43164 0.21273 " pathEditMode="relative" rAng="0" ptsTypes="AA">
                                      <p:cBhvr>
                                        <p:cTn id="22" dur="2000" fill="hold"/>
                                        <p:tgtEl>
                                          <p:spTgt spid="61"/>
                                        </p:tgtEl>
                                        <p:attrNameLst>
                                          <p:attrName>ppt_x</p:attrName>
                                          <p:attrName>ppt_y</p:attrName>
                                        </p:attrNameLst>
                                      </p:cBhvr>
                                      <p:rCtr x="21576" y="10625"/>
                                    </p:animMotion>
                                  </p:childTnLst>
                                </p:cTn>
                              </p:par>
                              <p:par>
                                <p:cTn id="23" presetID="42" presetClass="path" presetSubtype="0" accel="50000" decel="50000" fill="hold" grpId="0" nodeType="withEffect">
                                  <p:stCondLst>
                                    <p:cond delay="0"/>
                                  </p:stCondLst>
                                  <p:childTnLst>
                                    <p:animMotion origin="layout" path="M -1.25E-6 -1.85185E-6 L 0.69427 -0.20092 " pathEditMode="relative" rAng="0" ptsTypes="AA">
                                      <p:cBhvr>
                                        <p:cTn id="24" dur="2000" fill="hold"/>
                                        <p:tgtEl>
                                          <p:spTgt spid="66"/>
                                        </p:tgtEl>
                                        <p:attrNameLst>
                                          <p:attrName>ppt_x</p:attrName>
                                          <p:attrName>ppt_y</p:attrName>
                                        </p:attrNameLst>
                                      </p:cBhvr>
                                      <p:rCtr x="34714" y="-10046"/>
                                    </p:animMotion>
                                  </p:childTnLst>
                                </p:cTn>
                              </p:par>
                              <p:par>
                                <p:cTn id="25" presetID="42" presetClass="path" presetSubtype="0" accel="50000" decel="50000" fill="hold" grpId="0" nodeType="withEffect">
                                  <p:stCondLst>
                                    <p:cond delay="0"/>
                                  </p:stCondLst>
                                  <p:childTnLst>
                                    <p:animMotion origin="layout" path="M -1.25E-6 -3.7037E-7 L 0.69427 -0.08333 " pathEditMode="relative" rAng="0" ptsTypes="AA">
                                      <p:cBhvr>
                                        <p:cTn id="26" dur="2000" fill="hold"/>
                                        <p:tgtEl>
                                          <p:spTgt spid="65"/>
                                        </p:tgtEl>
                                        <p:attrNameLst>
                                          <p:attrName>ppt_x</p:attrName>
                                          <p:attrName>ppt_y</p:attrName>
                                        </p:attrNameLst>
                                      </p:cBhvr>
                                      <p:rCtr x="34714" y="-4167"/>
                                    </p:animMotion>
                                  </p:childTnLst>
                                </p:cTn>
                              </p:par>
                              <p:par>
                                <p:cTn id="27" presetID="42" presetClass="path" presetSubtype="0" accel="50000" decel="50000" fill="hold" grpId="0" nodeType="withEffect">
                                  <p:stCondLst>
                                    <p:cond delay="0"/>
                                  </p:stCondLst>
                                  <p:childTnLst>
                                    <p:animMotion origin="layout" path="M -0.00365 0.00949 L 0.59674 0.22292 " pathEditMode="relative" rAng="0" ptsTypes="AA">
                                      <p:cBhvr>
                                        <p:cTn id="28" dur="2000" fill="hold"/>
                                        <p:tgtEl>
                                          <p:spTgt spid="64"/>
                                        </p:tgtEl>
                                        <p:attrNameLst>
                                          <p:attrName>ppt_x</p:attrName>
                                          <p:attrName>ppt_y</p:attrName>
                                        </p:attrNameLst>
                                      </p:cBhvr>
                                      <p:rCtr x="30013" y="10671"/>
                                    </p:animMotion>
                                  </p:childTnLst>
                                </p:cTn>
                              </p:par>
                              <p:par>
                                <p:cTn id="29" presetID="42" presetClass="path" presetSubtype="0" accel="50000" decel="50000" fill="hold" grpId="0" nodeType="withEffect">
                                  <p:stCondLst>
                                    <p:cond delay="0"/>
                                  </p:stCondLst>
                                  <p:childTnLst>
                                    <p:animMotion origin="layout" path="M 0.00052 -0.10648 L 0.57161 0.06667 " pathEditMode="relative" rAng="0" ptsTypes="AA">
                                      <p:cBhvr>
                                        <p:cTn id="30" dur="2000" fill="hold"/>
                                        <p:tgtEl>
                                          <p:spTgt spid="69"/>
                                        </p:tgtEl>
                                        <p:attrNameLst>
                                          <p:attrName>ppt_x</p:attrName>
                                          <p:attrName>ppt_y</p:attrName>
                                        </p:attrNameLst>
                                      </p:cBhvr>
                                      <p:rCtr x="28555" y="8657"/>
                                    </p:animMotion>
                                  </p:childTnLst>
                                </p:cTn>
                              </p:par>
                              <p:par>
                                <p:cTn id="31" presetID="42" presetClass="path" presetSubtype="0" accel="50000" decel="50000" fill="hold" grpId="0" nodeType="withEffect">
                                  <p:stCondLst>
                                    <p:cond delay="0"/>
                                  </p:stCondLst>
                                  <p:childTnLst>
                                    <p:animMotion origin="layout" path="M 1.25E-6 0.01111 L 0.71992 -0.25347 " pathEditMode="relative" rAng="0" ptsTypes="AA">
                                      <p:cBhvr>
                                        <p:cTn id="32" dur="2000" fill="hold"/>
                                        <p:tgtEl>
                                          <p:spTgt spid="68"/>
                                        </p:tgtEl>
                                        <p:attrNameLst>
                                          <p:attrName>ppt_x</p:attrName>
                                          <p:attrName>ppt_y</p:attrName>
                                        </p:attrNameLst>
                                      </p:cBhvr>
                                      <p:rCtr x="35990" y="-13241"/>
                                    </p:animMotion>
                                  </p:childTnLst>
                                </p:cTn>
                              </p:par>
                              <p:par>
                                <p:cTn id="33" presetID="42" presetClass="path" presetSubtype="0" accel="50000" decel="50000" fill="hold" grpId="0" nodeType="withEffect">
                                  <p:stCondLst>
                                    <p:cond delay="0"/>
                                  </p:stCondLst>
                                  <p:childTnLst>
                                    <p:animMotion origin="layout" path="M -2.70833E-6 -7.40741E-7 L 0.41029 -0.22824 " pathEditMode="relative" rAng="0" ptsTypes="AA">
                                      <p:cBhvr>
                                        <p:cTn id="34" dur="2000" fill="hold"/>
                                        <p:tgtEl>
                                          <p:spTgt spid="72"/>
                                        </p:tgtEl>
                                        <p:attrNameLst>
                                          <p:attrName>ppt_x</p:attrName>
                                          <p:attrName>ppt_y</p:attrName>
                                        </p:attrNameLst>
                                      </p:cBhvr>
                                      <p:rCtr x="20508" y="-11412"/>
                                    </p:animMotion>
                                  </p:childTnLst>
                                </p:cTn>
                              </p:par>
                              <p:par>
                                <p:cTn id="35" presetID="42" presetClass="path" presetSubtype="0" accel="50000" decel="50000" fill="hold" grpId="0" nodeType="withEffect">
                                  <p:stCondLst>
                                    <p:cond delay="0"/>
                                  </p:stCondLst>
                                  <p:childTnLst>
                                    <p:animMotion origin="layout" path="M 1.04167E-6 -1.85185E-6 L 0.71836 -0.30486 " pathEditMode="relative" rAng="0" ptsTypes="AA">
                                      <p:cBhvr>
                                        <p:cTn id="36" dur="2000" fill="hold"/>
                                        <p:tgtEl>
                                          <p:spTgt spid="70"/>
                                        </p:tgtEl>
                                        <p:attrNameLst>
                                          <p:attrName>ppt_x</p:attrName>
                                          <p:attrName>ppt_y</p:attrName>
                                        </p:attrNameLst>
                                      </p:cBhvr>
                                      <p:rCtr x="35911" y="-15255"/>
                                    </p:animMotion>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p:cTn id="41" dur="500" fill="hold"/>
                                        <p:tgtEl>
                                          <p:spTgt spid="3"/>
                                        </p:tgtEl>
                                        <p:attrNameLst>
                                          <p:attrName>ppt_w</p:attrName>
                                        </p:attrNameLst>
                                      </p:cBhvr>
                                      <p:tavLst>
                                        <p:tav tm="0">
                                          <p:val>
                                            <p:fltVal val="0"/>
                                          </p:val>
                                        </p:tav>
                                        <p:tav tm="100000">
                                          <p:val>
                                            <p:strVal val="#ppt_w"/>
                                          </p:val>
                                        </p:tav>
                                      </p:tavLst>
                                    </p:anim>
                                    <p:anim calcmode="lin" valueType="num">
                                      <p:cBhvr>
                                        <p:cTn id="42" dur="500" fill="hold"/>
                                        <p:tgtEl>
                                          <p:spTgt spid="3"/>
                                        </p:tgtEl>
                                        <p:attrNameLst>
                                          <p:attrName>ppt_h</p:attrName>
                                        </p:attrNameLst>
                                      </p:cBhvr>
                                      <p:tavLst>
                                        <p:tav tm="0">
                                          <p:val>
                                            <p:fltVal val="0"/>
                                          </p:val>
                                        </p:tav>
                                        <p:tav tm="100000">
                                          <p:val>
                                            <p:strVal val="#ppt_h"/>
                                          </p:val>
                                        </p:tav>
                                      </p:tavLst>
                                    </p:anim>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1" nodeType="clickEffect">
                                  <p:stCondLst>
                                    <p:cond delay="0"/>
                                  </p:stCondLst>
                                  <p:childTnLst>
                                    <p:animMotion origin="layout" path="M 0.68906 -0.19722 L 0.43294 -0.01018 " pathEditMode="relative" rAng="0" ptsTypes="AA">
                                      <p:cBhvr>
                                        <p:cTn id="47" dur="2000" fill="hold"/>
                                        <p:tgtEl>
                                          <p:spTgt spid="66"/>
                                        </p:tgtEl>
                                        <p:attrNameLst>
                                          <p:attrName>ppt_x</p:attrName>
                                          <p:attrName>ppt_y</p:attrName>
                                        </p:attrNameLst>
                                      </p:cBhvr>
                                      <p:rCtr x="-12812" y="9352"/>
                                    </p:animMotion>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1" nodeType="clickEffect">
                                  <p:stCondLst>
                                    <p:cond delay="0"/>
                                  </p:stCondLst>
                                  <p:childTnLst>
                                    <p:animMotion origin="layout" path="M 0.70769 0.18171 L 0.58829 0.50996 " pathEditMode="relative" rAng="0" ptsTypes="AA">
                                      <p:cBhvr>
                                        <p:cTn id="51" dur="2000" fill="hold"/>
                                        <p:tgtEl>
                                          <p:spTgt spid="59"/>
                                        </p:tgtEl>
                                        <p:attrNameLst>
                                          <p:attrName>ppt_x</p:attrName>
                                          <p:attrName>ppt_y</p:attrName>
                                        </p:attrNameLst>
                                      </p:cBhvr>
                                      <p:rCtr x="-5977" y="16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59" grpId="0" animBg="1"/>
      <p:bldP spid="59" grpId="1" animBg="1"/>
      <p:bldP spid="60" grpId="0" animBg="1"/>
      <p:bldP spid="61" grpId="0" animBg="1"/>
      <p:bldP spid="62" grpId="0" animBg="1"/>
      <p:bldP spid="63" grpId="0" animBg="1"/>
      <p:bldP spid="64" grpId="0" animBg="1"/>
      <p:bldP spid="65" grpId="0" animBg="1"/>
      <p:bldP spid="66" grpId="0" animBg="1"/>
      <p:bldP spid="66" grpId="1" animBg="1"/>
      <p:bldP spid="68" grpId="0" animBg="1"/>
      <p:bldP spid="69" grpId="0" animBg="1"/>
      <p:bldP spid="70" grpId="0" animBg="1"/>
      <p:bldP spid="72" grpId="0" animBg="1"/>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69239" y="1189495"/>
            <a:ext cx="11653523" cy="5702627"/>
          </a:xfrm>
        </p:spPr>
        <p:txBody>
          <a:bodyPr/>
          <a:lstStyle/>
          <a:p>
            <a:r>
              <a:rPr lang="en-US" dirty="0"/>
              <a:t>Azure Service Fabric</a:t>
            </a:r>
          </a:p>
          <a:p>
            <a:pPr lvl="1"/>
            <a:r>
              <a:rPr lang="en-US" dirty="0"/>
              <a:t>Microservice and orchestration platform </a:t>
            </a:r>
          </a:p>
          <a:p>
            <a:pPr lvl="1"/>
            <a:r>
              <a:rPr lang="en-US" dirty="0"/>
              <a:t>Build applications as containers </a:t>
            </a:r>
            <a:r>
              <a:rPr lang="en-US" b="1" dirty="0"/>
              <a:t>and/or</a:t>
            </a:r>
            <a:r>
              <a:rPr lang="en-US" dirty="0"/>
              <a:t> microservice</a:t>
            </a:r>
          </a:p>
          <a:p>
            <a:pPr lvl="1"/>
            <a:r>
              <a:rPr lang="en-US" dirty="0"/>
              <a:t>Available on Windows &amp; Linux</a:t>
            </a:r>
          </a:p>
          <a:p>
            <a:pPr lvl="1"/>
            <a:r>
              <a:rPr lang="en-US" dirty="0"/>
              <a:t>Built-in cross-container communication </a:t>
            </a:r>
          </a:p>
          <a:p>
            <a:pPr lvl="1"/>
            <a:r>
              <a:rPr lang="en-US" dirty="0"/>
              <a:t>Web based management UI</a:t>
            </a:r>
          </a:p>
          <a:p>
            <a:pPr lvl="1"/>
            <a:r>
              <a:rPr lang="en-US" dirty="0"/>
              <a:t>Available On-</a:t>
            </a:r>
            <a:r>
              <a:rPr lang="en-US" dirty="0" err="1"/>
              <a:t>Prem</a:t>
            </a:r>
            <a:r>
              <a:rPr lang="en-US" dirty="0"/>
              <a:t>, Azure or other Clouds</a:t>
            </a:r>
          </a:p>
          <a:p>
            <a:pPr lvl="1"/>
            <a:endParaRPr lang="en-US" dirty="0"/>
          </a:p>
          <a:p>
            <a:pPr lvl="1"/>
            <a:endParaRPr lang="en-US" dirty="0"/>
          </a:p>
          <a:p>
            <a:pPr lvl="1"/>
            <a:endParaRPr lang="en-US" dirty="0"/>
          </a:p>
          <a:p>
            <a:pPr lvl="1"/>
            <a:endParaRPr lang="en-US" dirty="0"/>
          </a:p>
          <a:p>
            <a:pPr lvl="1"/>
            <a:r>
              <a:rPr lang="en-US" b="1" dirty="0"/>
              <a:t>Can orchestrate anything:</a:t>
            </a:r>
          </a:p>
          <a:p>
            <a:pPr lvl="1"/>
            <a:r>
              <a:rPr lang="en-US" dirty="0"/>
              <a:t>A random exe, some java app, </a:t>
            </a:r>
          </a:p>
          <a:p>
            <a:pPr lvl="1"/>
            <a:r>
              <a:rPr lang="en-US" dirty="0"/>
              <a:t>a containerized app or a microservice</a:t>
            </a:r>
          </a:p>
          <a:p>
            <a:pPr lvl="1"/>
            <a:r>
              <a:rPr lang="en-US" dirty="0"/>
              <a:t>that uses Service Fabric’s APIs</a:t>
            </a:r>
          </a:p>
          <a:p>
            <a:pPr lvl="1"/>
            <a:endParaRPr lang="en-US" dirty="0"/>
          </a:p>
        </p:txBody>
      </p:sp>
      <p:pic>
        <p:nvPicPr>
          <p:cNvPr id="4" name="Picture 3"/>
          <p:cNvPicPr>
            <a:picLocks noChangeAspect="1"/>
          </p:cNvPicPr>
          <p:nvPr/>
        </p:nvPicPr>
        <p:blipFill>
          <a:blip r:embed="rId3"/>
          <a:stretch>
            <a:fillRect/>
          </a:stretch>
        </p:blipFill>
        <p:spPr>
          <a:xfrm>
            <a:off x="3481428" y="3877213"/>
            <a:ext cx="1593445" cy="1593445"/>
          </a:xfrm>
          <a:prstGeom prst="rect">
            <a:avLst/>
          </a:prstGeom>
        </p:spPr>
      </p:pic>
      <p:pic>
        <p:nvPicPr>
          <p:cNvPr id="5" name="Picture 4"/>
          <p:cNvPicPr>
            <a:picLocks noChangeAspect="1"/>
          </p:cNvPicPr>
          <p:nvPr/>
        </p:nvPicPr>
        <p:blipFill>
          <a:blip r:embed="rId4"/>
          <a:stretch>
            <a:fillRect/>
          </a:stretch>
        </p:blipFill>
        <p:spPr>
          <a:xfrm>
            <a:off x="5199577" y="2607278"/>
            <a:ext cx="6723186" cy="3974206"/>
          </a:xfrm>
          <a:prstGeom prst="rect">
            <a:avLst/>
          </a:prstGeom>
        </p:spPr>
      </p:pic>
    </p:spTree>
    <p:extLst>
      <p:ext uri="{BB962C8B-B14F-4D97-AF65-F5344CB8AC3E}">
        <p14:creationId xmlns:p14="http://schemas.microsoft.com/office/powerpoint/2010/main" val="414697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79174" y="1688295"/>
            <a:ext cx="5816827" cy="4084500"/>
          </a:xfrm>
          <a:prstGeom prst="rect">
            <a:avLst/>
          </a:prstGeom>
          <a:noFill/>
        </p:spPr>
        <p:txBody>
          <a:bodyPr vert="horz" wrap="square" lIns="179259" tIns="143407" rIns="179259" bIns="14340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57">
              <a:spcBef>
                <a:spcPts val="600"/>
              </a:spcBef>
              <a:spcAft>
                <a:spcPts val="1175"/>
              </a:spcAft>
              <a:buClr>
                <a:srgbClr val="FFFFFF"/>
              </a:buClr>
              <a:buNone/>
              <a:defRPr/>
            </a:pPr>
            <a:r>
              <a:rPr lang="en-US" sz="2800" dirty="0">
                <a:solidFill>
                  <a:schemeClr val="tx2"/>
                </a:solidFill>
                <a:cs typeface="Segoe UI Semibold" panose="020B0702040204020203" pitchFamily="34" charset="0"/>
              </a:rPr>
              <a:t>Standard Docker tooling </a:t>
            </a:r>
            <a:br>
              <a:rPr lang="en-US" sz="2800" dirty="0">
                <a:solidFill>
                  <a:schemeClr val="tx2"/>
                </a:solidFill>
                <a:cs typeface="Segoe UI Semibold" panose="020B0702040204020203" pitchFamily="34" charset="0"/>
              </a:rPr>
            </a:br>
            <a:r>
              <a:rPr lang="en-US" sz="2800" dirty="0">
                <a:solidFill>
                  <a:schemeClr val="tx2"/>
                </a:solidFill>
                <a:cs typeface="Segoe UI Semibold" panose="020B0702040204020203" pitchFamily="34" charset="0"/>
              </a:rPr>
              <a:t>and API support</a:t>
            </a:r>
          </a:p>
          <a:p>
            <a:pPr marL="0" indent="0" defTabSz="913957">
              <a:spcBef>
                <a:spcPts val="600"/>
              </a:spcBef>
              <a:spcAft>
                <a:spcPts val="1175"/>
              </a:spcAft>
              <a:buClr>
                <a:srgbClr val="FFFFFF"/>
              </a:buClr>
              <a:buNone/>
              <a:defRPr/>
            </a:pPr>
            <a:r>
              <a:rPr lang="en-US" sz="2800" dirty="0">
                <a:solidFill>
                  <a:schemeClr val="tx2"/>
                </a:solidFill>
                <a:cs typeface="Segoe UI Semibold" panose="020B0702040204020203" pitchFamily="34" charset="0"/>
              </a:rPr>
              <a:t>Streamlined provisioning </a:t>
            </a:r>
            <a:br>
              <a:rPr lang="en-US" sz="2800" dirty="0">
                <a:solidFill>
                  <a:schemeClr val="tx2"/>
                </a:solidFill>
                <a:cs typeface="Segoe UI Semibold" panose="020B0702040204020203" pitchFamily="34" charset="0"/>
              </a:rPr>
            </a:br>
            <a:r>
              <a:rPr lang="en-US" sz="2800" dirty="0">
                <a:solidFill>
                  <a:schemeClr val="tx2"/>
                </a:solidFill>
                <a:cs typeface="Segoe UI Semibold" panose="020B0702040204020203" pitchFamily="34" charset="0"/>
              </a:rPr>
              <a:t>of Docker Swarm, DCOS and recently Kubernetes</a:t>
            </a:r>
          </a:p>
          <a:p>
            <a:pPr marL="0" indent="0" defTabSz="913957">
              <a:spcBef>
                <a:spcPts val="600"/>
              </a:spcBef>
              <a:spcAft>
                <a:spcPts val="1175"/>
              </a:spcAft>
              <a:buClr>
                <a:srgbClr val="FFFFFF"/>
              </a:buClr>
              <a:buNone/>
              <a:defRPr/>
            </a:pPr>
            <a:r>
              <a:rPr lang="en-US" sz="2800" dirty="0">
                <a:solidFill>
                  <a:schemeClr val="tx2"/>
                </a:solidFill>
                <a:cs typeface="Segoe UI Semibold" panose="020B0702040204020203" pitchFamily="34" charset="0"/>
              </a:rPr>
              <a:t>Linux and Windows Server containers</a:t>
            </a:r>
          </a:p>
          <a:p>
            <a:pPr marL="0" indent="0" defTabSz="913957">
              <a:spcBef>
                <a:spcPts val="600"/>
              </a:spcBef>
              <a:spcAft>
                <a:spcPts val="1175"/>
              </a:spcAft>
              <a:buClr>
                <a:srgbClr val="FFFFFF"/>
              </a:buClr>
              <a:buNone/>
              <a:defRPr/>
            </a:pPr>
            <a:r>
              <a:rPr lang="en-US" sz="2800" dirty="0">
                <a:solidFill>
                  <a:schemeClr val="tx2"/>
                </a:solidFill>
                <a:cs typeface="Segoe UI Semibold" panose="020B0702040204020203" pitchFamily="34" charset="0"/>
              </a:rPr>
              <a:t>Azure and Azure Stack</a:t>
            </a:r>
          </a:p>
        </p:txBody>
      </p:sp>
      <p:sp>
        <p:nvSpPr>
          <p:cNvPr id="2" name="Title 1"/>
          <p:cNvSpPr>
            <a:spLocks noGrp="1"/>
          </p:cNvSpPr>
          <p:nvPr>
            <p:ph type="title"/>
          </p:nvPr>
        </p:nvSpPr>
        <p:spPr/>
        <p:txBody>
          <a:bodyPr/>
          <a:lstStyle/>
          <a:p>
            <a:r>
              <a:rPr lang="en-US" sz="4800" dirty="0"/>
              <a:t>Azure Container Service</a:t>
            </a:r>
          </a:p>
        </p:txBody>
      </p:sp>
      <p:sp>
        <p:nvSpPr>
          <p:cNvPr id="36" name="Rounded Rectangle 21"/>
          <p:cNvSpPr/>
          <p:nvPr/>
        </p:nvSpPr>
        <p:spPr bwMode="auto">
          <a:xfrm>
            <a:off x="6664776" y="973"/>
            <a:ext cx="5563267" cy="6857027"/>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Freeform 5"/>
          <p:cNvSpPr>
            <a:spLocks/>
          </p:cNvSpPr>
          <p:nvPr/>
        </p:nvSpPr>
        <p:spPr bwMode="auto">
          <a:xfrm>
            <a:off x="7731618" y="1277731"/>
            <a:ext cx="3115508" cy="1890597"/>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00BCF2"/>
          </a:solidFill>
          <a:ln>
            <a:noFill/>
          </a:ln>
          <a:extLst/>
        </p:spPr>
        <p:txBody>
          <a:bodyPr vert="horz" wrap="square" lIns="89630" tIns="274281" rIns="89630" bIns="0" numCol="1" anchor="ctr" anchorCtr="0" compatLnSpc="1">
            <a:prstTxWarp prst="textNoShape">
              <a:avLst/>
            </a:prstTxWarp>
          </a:bodyPr>
          <a:lstStyle/>
          <a:p>
            <a:pPr algn="ctr" defTabSz="896214">
              <a:defRPr/>
            </a:pPr>
            <a:r>
              <a:rPr lang="en-US" sz="2800" kern="0" dirty="0">
                <a:solidFill>
                  <a:srgbClr val="FFFFFF"/>
                </a:solidFill>
              </a:rPr>
              <a:t>Azure</a:t>
            </a:r>
          </a:p>
        </p:txBody>
      </p:sp>
      <p:sp>
        <p:nvSpPr>
          <p:cNvPr id="39" name="Freeform 11"/>
          <p:cNvSpPr>
            <a:spLocks/>
          </p:cNvSpPr>
          <p:nvPr/>
        </p:nvSpPr>
        <p:spPr bwMode="auto">
          <a:xfrm>
            <a:off x="8280356" y="3079901"/>
            <a:ext cx="163388" cy="619317"/>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FF8C00"/>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40" name="Freeform 12"/>
          <p:cNvSpPr>
            <a:spLocks/>
          </p:cNvSpPr>
          <p:nvPr/>
        </p:nvSpPr>
        <p:spPr bwMode="auto">
          <a:xfrm>
            <a:off x="8280357" y="3448689"/>
            <a:ext cx="158719" cy="250528"/>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DD5900"/>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41" name="Freeform 13"/>
          <p:cNvSpPr>
            <a:spLocks/>
          </p:cNvSpPr>
          <p:nvPr/>
        </p:nvSpPr>
        <p:spPr bwMode="auto">
          <a:xfrm>
            <a:off x="8129418" y="2765573"/>
            <a:ext cx="469935" cy="398354"/>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FF8C00"/>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42" name="Oval 14"/>
          <p:cNvSpPr>
            <a:spLocks noChangeArrowheads="1"/>
          </p:cNvSpPr>
          <p:nvPr/>
        </p:nvSpPr>
        <p:spPr bwMode="auto">
          <a:xfrm>
            <a:off x="9741956" y="3699217"/>
            <a:ext cx="1459596" cy="145804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43" name="Oval 16"/>
          <p:cNvSpPr>
            <a:spLocks noChangeArrowheads="1"/>
          </p:cNvSpPr>
          <p:nvPr/>
        </p:nvSpPr>
        <p:spPr bwMode="auto">
          <a:xfrm>
            <a:off x="8283469" y="2851158"/>
            <a:ext cx="160276" cy="160276"/>
          </a:xfrm>
          <a:prstGeom prst="ellipse">
            <a:avLst/>
          </a:prstGeom>
          <a:solidFill>
            <a:srgbClr val="FFFFFF"/>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44" name="Freeform 17"/>
          <p:cNvSpPr>
            <a:spLocks/>
          </p:cNvSpPr>
          <p:nvPr/>
        </p:nvSpPr>
        <p:spPr bwMode="auto">
          <a:xfrm>
            <a:off x="9115969" y="3699217"/>
            <a:ext cx="208514" cy="1377125"/>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45" name="Freeform 18"/>
          <p:cNvSpPr>
            <a:spLocks/>
          </p:cNvSpPr>
          <p:nvPr/>
        </p:nvSpPr>
        <p:spPr bwMode="auto">
          <a:xfrm>
            <a:off x="7387171" y="3699217"/>
            <a:ext cx="210071" cy="1377125"/>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pic>
        <p:nvPicPr>
          <p:cNvPr id="46"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5946" y="3528653"/>
            <a:ext cx="2030054" cy="169034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7409649" y="5213945"/>
            <a:ext cx="1986350" cy="369332"/>
          </a:xfrm>
          <a:prstGeom prst="rect">
            <a:avLst/>
          </a:prstGeom>
        </p:spPr>
        <p:txBody>
          <a:bodyPr wrap="square" lIns="0" tIns="0" rIns="0" bIns="0" anchor="ctr">
            <a:spAutoFit/>
          </a:bodyPr>
          <a:lstStyle/>
          <a:p>
            <a:pPr algn="ctr" defTabSz="896214">
              <a:defRPr/>
            </a:pPr>
            <a:r>
              <a:rPr lang="en-US" sz="2400" kern="0" dirty="0">
                <a:solidFill>
                  <a:srgbClr val="333333"/>
                </a:solidFill>
                <a:cs typeface="Segoe UI Semibold" panose="020B0702040204020203" pitchFamily="34" charset="0"/>
              </a:rPr>
              <a:t>Swarm</a:t>
            </a:r>
            <a:endParaRPr lang="en-US" sz="2400" kern="0" dirty="0">
              <a:solidFill>
                <a:srgbClr val="333333"/>
              </a:solidFill>
            </a:endParaRPr>
          </a:p>
        </p:txBody>
      </p:sp>
      <p:sp>
        <p:nvSpPr>
          <p:cNvPr id="48" name="Freeform 11"/>
          <p:cNvSpPr>
            <a:spLocks/>
          </p:cNvSpPr>
          <p:nvPr/>
        </p:nvSpPr>
        <p:spPr bwMode="auto">
          <a:xfrm>
            <a:off x="10393028" y="3079901"/>
            <a:ext cx="163388" cy="619317"/>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FF8C00"/>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49" name="Freeform 12"/>
          <p:cNvSpPr>
            <a:spLocks/>
          </p:cNvSpPr>
          <p:nvPr/>
        </p:nvSpPr>
        <p:spPr bwMode="auto">
          <a:xfrm>
            <a:off x="10393028" y="3448689"/>
            <a:ext cx="158719" cy="250528"/>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DD5900"/>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50" name="Freeform 13"/>
          <p:cNvSpPr>
            <a:spLocks/>
          </p:cNvSpPr>
          <p:nvPr/>
        </p:nvSpPr>
        <p:spPr bwMode="auto">
          <a:xfrm>
            <a:off x="10242089" y="2765573"/>
            <a:ext cx="469935" cy="398354"/>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FF8C00"/>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51" name="Oval 16"/>
          <p:cNvSpPr>
            <a:spLocks noChangeArrowheads="1"/>
          </p:cNvSpPr>
          <p:nvPr/>
        </p:nvSpPr>
        <p:spPr bwMode="auto">
          <a:xfrm>
            <a:off x="10396140" y="2851158"/>
            <a:ext cx="160276" cy="160276"/>
          </a:xfrm>
          <a:prstGeom prst="ellipse">
            <a:avLst/>
          </a:prstGeom>
          <a:solidFill>
            <a:srgbClr val="FFFFFF"/>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52" name="Freeform 17"/>
          <p:cNvSpPr>
            <a:spLocks/>
          </p:cNvSpPr>
          <p:nvPr/>
        </p:nvSpPr>
        <p:spPr bwMode="auto">
          <a:xfrm>
            <a:off x="11228639" y="3699217"/>
            <a:ext cx="208514" cy="1377125"/>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53" name="Freeform 18"/>
          <p:cNvSpPr>
            <a:spLocks/>
          </p:cNvSpPr>
          <p:nvPr/>
        </p:nvSpPr>
        <p:spPr bwMode="auto">
          <a:xfrm>
            <a:off x="9499842" y="3699217"/>
            <a:ext cx="210071" cy="1377125"/>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pic>
        <p:nvPicPr>
          <p:cNvPr id="54"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0012748" y="3915237"/>
            <a:ext cx="951451" cy="1106916"/>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p:cNvSpPr/>
          <p:nvPr/>
        </p:nvSpPr>
        <p:spPr>
          <a:xfrm>
            <a:off x="9446410" y="5291879"/>
            <a:ext cx="2035174" cy="369332"/>
          </a:xfrm>
          <a:prstGeom prst="rect">
            <a:avLst/>
          </a:prstGeom>
        </p:spPr>
        <p:txBody>
          <a:bodyPr wrap="square" lIns="0" tIns="0" rIns="0" bIns="0" anchor="ctr">
            <a:spAutoFit/>
          </a:bodyPr>
          <a:lstStyle/>
          <a:p>
            <a:pPr algn="ctr" defTabSz="896214">
              <a:defRPr/>
            </a:pPr>
            <a:r>
              <a:rPr lang="en-US" sz="2400" kern="0" dirty="0">
                <a:solidFill>
                  <a:srgbClr val="333333"/>
                </a:solidFill>
                <a:cs typeface="Segoe UI Semibold" panose="020B0702040204020203" pitchFamily="34" charset="0"/>
              </a:rPr>
              <a:t>DC/OS</a:t>
            </a:r>
            <a:endParaRPr lang="en-US" sz="2400" kern="0" dirty="0">
              <a:solidFill>
                <a:srgbClr val="333333"/>
              </a:solidFill>
            </a:endParaRPr>
          </a:p>
        </p:txBody>
      </p:sp>
    </p:spTree>
    <p:extLst>
      <p:ext uri="{BB962C8B-B14F-4D97-AF65-F5344CB8AC3E}">
        <p14:creationId xmlns:p14="http://schemas.microsoft.com/office/powerpoint/2010/main" val="91685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grpId="1" nodeType="withEffect">
                                  <p:stCondLst>
                                    <p:cond delay="0"/>
                                  </p:stCondLst>
                                  <p:childTnLst>
                                    <p:animMotion origin="layout" path="M 1.875E-6 7.40741E-7 L -0.05287 7.40741E-7 " pathEditMode="relative" rAng="0" ptsTypes="AA">
                                      <p:cBhvr>
                                        <p:cTn id="9" dur="750" spd="-100000" fill="hold"/>
                                        <p:tgtEl>
                                          <p:spTgt spid="4"/>
                                        </p:tgtEl>
                                        <p:attrNameLst>
                                          <p:attrName>ppt_x</p:attrName>
                                          <p:attrName>ppt_y</p:attrName>
                                        </p:attrNameLst>
                                      </p:cBhvr>
                                      <p:rCtr x="-264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3528" y="2361198"/>
            <a:ext cx="11655840" cy="899665"/>
          </a:xfrm>
        </p:spPr>
        <p:txBody>
          <a:bodyPr/>
          <a:lstStyle/>
          <a:p>
            <a:r>
              <a:rPr lang="en-US" dirty="0"/>
              <a:t>Demo – Swarm</a:t>
            </a:r>
            <a:br>
              <a:rPr lang="en-US" dirty="0"/>
            </a:br>
            <a:r>
              <a:rPr lang="en-US" dirty="0"/>
              <a:t>			 		</a:t>
            </a:r>
            <a:endParaRPr lang="en-US" i="1" dirty="0"/>
          </a:p>
        </p:txBody>
      </p:sp>
    </p:spTree>
    <p:extLst>
      <p:ext uri="{BB962C8B-B14F-4D97-AF65-F5344CB8AC3E}">
        <p14:creationId xmlns:p14="http://schemas.microsoft.com/office/powerpoint/2010/main" val="421541584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33" y="2980788"/>
            <a:ext cx="12101735" cy="927809"/>
          </a:xfrm>
        </p:spPr>
        <p:txBody>
          <a:bodyPr/>
          <a:lstStyle/>
          <a:p>
            <a:pPr algn="ctr"/>
            <a:r>
              <a:rPr lang="en-US" sz="4705" dirty="0">
                <a:solidFill>
                  <a:schemeClr val="tx1"/>
                </a:solidFill>
              </a:rPr>
              <a:t>What about…</a:t>
            </a:r>
          </a:p>
        </p:txBody>
      </p:sp>
    </p:spTree>
    <p:extLst>
      <p:ext uri="{BB962C8B-B14F-4D97-AF65-F5344CB8AC3E}">
        <p14:creationId xmlns:p14="http://schemas.microsoft.com/office/powerpoint/2010/main" val="135639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126" name="TextBox 125"/>
          <p:cNvSpPr txBox="1"/>
          <p:nvPr/>
        </p:nvSpPr>
        <p:spPr>
          <a:xfrm>
            <a:off x="1590" y="4734897"/>
            <a:ext cx="12192000"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t>Traditional virtual machines </a:t>
            </a:r>
            <a:r>
              <a:rPr lang="en-US" kern="0" dirty="0"/>
              <a:t>= hardware virtualization</a:t>
            </a:r>
          </a:p>
        </p:txBody>
      </p:sp>
      <p:sp>
        <p:nvSpPr>
          <p:cNvPr id="134" name="Rectangle 133"/>
          <p:cNvSpPr/>
          <p:nvPr/>
        </p:nvSpPr>
        <p:spPr bwMode="auto">
          <a:xfrm>
            <a:off x="3922774" y="5137211"/>
            <a:ext cx="1710307"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40" name="Rectangle 139"/>
          <p:cNvSpPr/>
          <p:nvPr/>
        </p:nvSpPr>
        <p:spPr bwMode="auto">
          <a:xfrm>
            <a:off x="3922773" y="5665095"/>
            <a:ext cx="1710308"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45" name="Rectangle 144"/>
          <p:cNvSpPr/>
          <p:nvPr/>
        </p:nvSpPr>
        <p:spPr bwMode="auto">
          <a:xfrm>
            <a:off x="3922773" y="6192977"/>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72" name="Rectangle 71"/>
          <p:cNvSpPr/>
          <p:nvPr/>
        </p:nvSpPr>
        <p:spPr bwMode="auto">
          <a:xfrm>
            <a:off x="3437259" y="2832382"/>
            <a:ext cx="49176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3922773" y="2832382"/>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grpSp>
        <p:nvGrpSpPr>
          <p:cNvPr id="74" name="Group 73"/>
          <p:cNvGrpSpPr/>
          <p:nvPr/>
        </p:nvGrpSpPr>
        <p:grpSpPr>
          <a:xfrm>
            <a:off x="3545286" y="2987102"/>
            <a:ext cx="272570" cy="214763"/>
            <a:chOff x="4962525" y="2536825"/>
            <a:chExt cx="2260600" cy="1781175"/>
          </a:xfrm>
          <a:solidFill>
            <a:schemeClr val="tx2"/>
          </a:solidFill>
        </p:grpSpPr>
        <p:sp>
          <p:nvSpPr>
            <p:cNvPr id="7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7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sp>
        <p:nvSpPr>
          <p:cNvPr id="77" name="Rectangle 76"/>
          <p:cNvSpPr/>
          <p:nvPr/>
        </p:nvSpPr>
        <p:spPr bwMode="auto">
          <a:xfrm>
            <a:off x="3437259" y="3360263"/>
            <a:ext cx="49176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3922773" y="3360263"/>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79" name="Group 78"/>
          <p:cNvGrpSpPr/>
          <p:nvPr/>
        </p:nvGrpSpPr>
        <p:grpSpPr>
          <a:xfrm>
            <a:off x="3583842" y="3488059"/>
            <a:ext cx="179250" cy="232272"/>
            <a:chOff x="5260975" y="2352675"/>
            <a:chExt cx="1663700" cy="2155825"/>
          </a:xfrm>
          <a:solidFill>
            <a:schemeClr val="tx2"/>
          </a:solidFill>
        </p:grpSpPr>
        <p:sp>
          <p:nvSpPr>
            <p:cNvPr id="80"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81"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82"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83"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84"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nvGrpSpPr>
          <p:cNvPr id="67" name="Group 66"/>
          <p:cNvGrpSpPr/>
          <p:nvPr/>
        </p:nvGrpSpPr>
        <p:grpSpPr>
          <a:xfrm>
            <a:off x="3431004" y="5137211"/>
            <a:ext cx="491767" cy="487863"/>
            <a:chOff x="5303837" y="3192462"/>
            <a:chExt cx="501628" cy="497646"/>
          </a:xfrm>
        </p:grpSpPr>
        <p:sp>
          <p:nvSpPr>
            <p:cNvPr id="68" name="Rectangle 67"/>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69" name="Group 68"/>
            <p:cNvGrpSpPr/>
            <p:nvPr/>
          </p:nvGrpSpPr>
          <p:grpSpPr>
            <a:xfrm>
              <a:off x="5434446" y="3309789"/>
              <a:ext cx="236804" cy="262982"/>
              <a:chOff x="7434263" y="-2105025"/>
              <a:chExt cx="947737" cy="1052512"/>
            </a:xfrm>
            <a:solidFill>
              <a:schemeClr val="tx2"/>
            </a:solidFill>
          </p:grpSpPr>
          <p:sp>
            <p:nvSpPr>
              <p:cNvPr id="70"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71"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85"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86" name="Group 85"/>
          <p:cNvGrpSpPr/>
          <p:nvPr/>
        </p:nvGrpSpPr>
        <p:grpSpPr>
          <a:xfrm>
            <a:off x="3431003" y="5665095"/>
            <a:ext cx="491767" cy="487863"/>
            <a:chOff x="5303836" y="3730931"/>
            <a:chExt cx="501628" cy="497646"/>
          </a:xfrm>
        </p:grpSpPr>
        <p:sp>
          <p:nvSpPr>
            <p:cNvPr id="87" name="Rectangle 86"/>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88" name="Group 87"/>
            <p:cNvGrpSpPr/>
            <p:nvPr/>
          </p:nvGrpSpPr>
          <p:grpSpPr>
            <a:xfrm>
              <a:off x="5414027" y="3888749"/>
              <a:ext cx="278036" cy="219069"/>
              <a:chOff x="4962525" y="2536825"/>
              <a:chExt cx="2260600" cy="1781175"/>
            </a:xfrm>
            <a:solidFill>
              <a:schemeClr val="tx2"/>
            </a:solidFill>
          </p:grpSpPr>
          <p:sp>
            <p:nvSpPr>
              <p:cNvPr id="89"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90"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91" name="Group 90"/>
          <p:cNvGrpSpPr/>
          <p:nvPr/>
        </p:nvGrpSpPr>
        <p:grpSpPr>
          <a:xfrm>
            <a:off x="3431004" y="6192977"/>
            <a:ext cx="491767" cy="487863"/>
            <a:chOff x="5303837" y="4269398"/>
            <a:chExt cx="501628" cy="497646"/>
          </a:xfrm>
        </p:grpSpPr>
        <p:sp>
          <p:nvSpPr>
            <p:cNvPr id="92" name="Rectangle 91"/>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3" name="Group 92"/>
            <p:cNvGrpSpPr/>
            <p:nvPr/>
          </p:nvGrpSpPr>
          <p:grpSpPr>
            <a:xfrm>
              <a:off x="5453359" y="4399756"/>
              <a:ext cx="182844" cy="236930"/>
              <a:chOff x="5260945" y="2352669"/>
              <a:chExt cx="1663693" cy="2155821"/>
            </a:xfrm>
            <a:solidFill>
              <a:schemeClr val="tx2"/>
            </a:solidFill>
          </p:grpSpPr>
          <p:sp>
            <p:nvSpPr>
              <p:cNvPr id="94"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95"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97"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98"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99"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212" name="Group 211"/>
          <p:cNvGrpSpPr/>
          <p:nvPr/>
        </p:nvGrpSpPr>
        <p:grpSpPr>
          <a:xfrm>
            <a:off x="5744360" y="5131828"/>
            <a:ext cx="3042503" cy="996758"/>
            <a:chOff x="5857925" y="3188946"/>
            <a:chExt cx="3103512" cy="1016745"/>
          </a:xfrm>
        </p:grpSpPr>
        <p:sp>
          <p:nvSpPr>
            <p:cNvPr id="213" name="Rectangle 212"/>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14" name="Rectangle 213"/>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15" name="Rectangle 214"/>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16" name="Rectangle 215"/>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17" name="Rectangle 216"/>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18" name="Rectangle 217"/>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219" name="Group 218"/>
            <p:cNvGrpSpPr/>
            <p:nvPr/>
          </p:nvGrpSpPr>
          <p:grpSpPr>
            <a:xfrm>
              <a:off x="6198500" y="3595918"/>
              <a:ext cx="197996" cy="219885"/>
              <a:chOff x="7434267" y="-1318825"/>
              <a:chExt cx="947742" cy="1052511"/>
            </a:xfrm>
            <a:solidFill>
              <a:schemeClr val="accent1"/>
            </a:solidFill>
          </p:grpSpPr>
          <p:sp>
            <p:nvSpPr>
              <p:cNvPr id="240"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41"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42"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220" name="Group 219"/>
            <p:cNvGrpSpPr/>
            <p:nvPr/>
          </p:nvGrpSpPr>
          <p:grpSpPr>
            <a:xfrm>
              <a:off x="6169600" y="3943800"/>
              <a:ext cx="255791" cy="201540"/>
              <a:chOff x="4962525" y="3988427"/>
              <a:chExt cx="2260600" cy="1781175"/>
            </a:xfrm>
            <a:solidFill>
              <a:schemeClr val="accent1"/>
            </a:solidFill>
          </p:grpSpPr>
          <p:sp>
            <p:nvSpPr>
              <p:cNvPr id="238"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39"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221" name="TextBox 220"/>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222" name="Group 221"/>
            <p:cNvGrpSpPr/>
            <p:nvPr/>
          </p:nvGrpSpPr>
          <p:grpSpPr>
            <a:xfrm>
              <a:off x="7310684" y="3592441"/>
              <a:ext cx="197995" cy="219886"/>
              <a:chOff x="7434263" y="-1335463"/>
              <a:chExt cx="947737" cy="1052514"/>
            </a:xfrm>
            <a:solidFill>
              <a:schemeClr val="accent1"/>
            </a:solidFill>
          </p:grpSpPr>
          <p:sp>
            <p:nvSpPr>
              <p:cNvPr id="235"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36"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37"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223" name="Group 222"/>
            <p:cNvGrpSpPr/>
            <p:nvPr/>
          </p:nvGrpSpPr>
          <p:grpSpPr>
            <a:xfrm>
              <a:off x="7281786" y="3940325"/>
              <a:ext cx="255791" cy="201540"/>
              <a:chOff x="4962525" y="3957709"/>
              <a:chExt cx="2260600" cy="1781175"/>
            </a:xfrm>
            <a:solidFill>
              <a:schemeClr val="accent1"/>
            </a:solidFill>
          </p:grpSpPr>
          <p:sp>
            <p:nvSpPr>
              <p:cNvPr id="233"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34"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224" name="TextBox 223"/>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225" name="Group 224"/>
            <p:cNvGrpSpPr/>
            <p:nvPr/>
          </p:nvGrpSpPr>
          <p:grpSpPr>
            <a:xfrm>
              <a:off x="8422868" y="3592442"/>
              <a:ext cx="197995" cy="219885"/>
              <a:chOff x="7434263" y="-1335457"/>
              <a:chExt cx="947737" cy="1052513"/>
            </a:xfrm>
            <a:solidFill>
              <a:schemeClr val="accent1"/>
            </a:solidFill>
          </p:grpSpPr>
          <p:sp>
            <p:nvSpPr>
              <p:cNvPr id="23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3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3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226" name="Group 225"/>
            <p:cNvGrpSpPr/>
            <p:nvPr/>
          </p:nvGrpSpPr>
          <p:grpSpPr>
            <a:xfrm>
              <a:off x="8393970" y="3940325"/>
              <a:ext cx="255791" cy="201540"/>
              <a:chOff x="4962525" y="3957717"/>
              <a:chExt cx="2260600" cy="1781175"/>
            </a:xfrm>
            <a:solidFill>
              <a:schemeClr val="accent1"/>
            </a:solidFill>
          </p:grpSpPr>
          <p:sp>
            <p:nvSpPr>
              <p:cNvPr id="22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2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227" name="TextBox 226"/>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spTree>
    <p:extLst>
      <p:ext uri="{BB962C8B-B14F-4D97-AF65-F5344CB8AC3E}">
        <p14:creationId xmlns:p14="http://schemas.microsoft.com/office/powerpoint/2010/main" val="3798857596"/>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Licensing</a:t>
            </a:r>
          </a:p>
        </p:txBody>
      </p:sp>
      <p:pic>
        <p:nvPicPr>
          <p:cNvPr id="5" name="Picture 4"/>
          <p:cNvPicPr>
            <a:picLocks noChangeAspect="1"/>
          </p:cNvPicPr>
          <p:nvPr/>
        </p:nvPicPr>
        <p:blipFill>
          <a:blip r:embed="rId2"/>
          <a:stretch>
            <a:fillRect/>
          </a:stretch>
        </p:blipFill>
        <p:spPr>
          <a:xfrm>
            <a:off x="1464472" y="1262640"/>
            <a:ext cx="8785274" cy="4794249"/>
          </a:xfrm>
          <a:prstGeom prst="rect">
            <a:avLst/>
          </a:prstGeom>
        </p:spPr>
      </p:pic>
      <p:sp>
        <p:nvSpPr>
          <p:cNvPr id="6" name="Rectangle 5"/>
          <p:cNvSpPr/>
          <p:nvPr/>
        </p:nvSpPr>
        <p:spPr>
          <a:xfrm>
            <a:off x="269241" y="6190058"/>
            <a:ext cx="11655840" cy="301727"/>
          </a:xfrm>
          <a:prstGeom prst="rect">
            <a:avLst/>
          </a:prstGeom>
        </p:spPr>
        <p:txBody>
          <a:bodyPr wrap="square">
            <a:spAutoFit/>
          </a:bodyPr>
          <a:lstStyle/>
          <a:p>
            <a:pPr algn="ctr"/>
            <a:r>
              <a:rPr lang="en-US" sz="1372" i="1" dirty="0"/>
              <a:t>https://www.microsoft.com/en-us/cloud-platform/windows-server-pricing</a:t>
            </a:r>
          </a:p>
        </p:txBody>
      </p:sp>
      <p:sp>
        <p:nvSpPr>
          <p:cNvPr id="8" name="Rectangle 7"/>
          <p:cNvSpPr/>
          <p:nvPr/>
        </p:nvSpPr>
        <p:spPr bwMode="auto">
          <a:xfrm>
            <a:off x="1987386" y="3758934"/>
            <a:ext cx="7769015" cy="161232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9" name="Rectangle 8"/>
          <p:cNvSpPr/>
          <p:nvPr/>
        </p:nvSpPr>
        <p:spPr bwMode="auto">
          <a:xfrm>
            <a:off x="1912684" y="2927096"/>
            <a:ext cx="7769015" cy="27313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7" name="Rectangle 6"/>
          <p:cNvSpPr/>
          <p:nvPr/>
        </p:nvSpPr>
        <p:spPr bwMode="auto">
          <a:xfrm>
            <a:off x="1987386" y="3204894"/>
            <a:ext cx="7769015" cy="549372"/>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47999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69239" y="1189495"/>
            <a:ext cx="11653523" cy="1387941"/>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a:t>
            </a:r>
            <a:r>
              <a:rPr lang="en-US" dirty="0" err="1"/>
              <a:t>dockerfiles</a:t>
            </a:r>
            <a:endParaRPr lang="en-US" dirty="0"/>
          </a:p>
        </p:txBody>
      </p:sp>
      <p:grpSp>
        <p:nvGrpSpPr>
          <p:cNvPr id="5" name="Group 4"/>
          <p:cNvGrpSpPr/>
          <p:nvPr/>
        </p:nvGrpSpPr>
        <p:grpSpPr>
          <a:xfrm>
            <a:off x="5228793" y="3456577"/>
            <a:ext cx="1734899" cy="3018516"/>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pic>
            <p:nvPicPr>
              <p:cNvPr id="84" name="Picture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5" y="6065370"/>
                <a:ext cx="1904999" cy="535133"/>
              </a:xfrm>
              <a:prstGeom prst="rect">
                <a:avLst/>
              </a:prstGeom>
              <a:noFill/>
            </p:spPr>
            <p:txBody>
              <a:bodyPr wrap="square" lIns="179285" tIns="143428" rIns="179285" bIns="143428" rtlCol="0">
                <a:spAutoFit/>
              </a:bodyPr>
              <a:lstStyle/>
              <a:p>
                <a:pPr algn="ctr">
                  <a:lnSpc>
                    <a:spcPct val="90000"/>
                  </a:lnSpc>
                  <a:spcAft>
                    <a:spcPts val="588"/>
                  </a:spcAft>
                </a:pPr>
                <a:r>
                  <a:rPr lang="en-US" sz="1176"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IIS</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My Website</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spTree>
    <p:extLst>
      <p:ext uri="{BB962C8B-B14F-4D97-AF65-F5344CB8AC3E}">
        <p14:creationId xmlns:p14="http://schemas.microsoft.com/office/powerpoint/2010/main" val="311632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69239" y="1189495"/>
            <a:ext cx="11653523" cy="1387941"/>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a:t>
            </a:r>
            <a:r>
              <a:rPr lang="en-US" dirty="0" err="1"/>
              <a:t>dockerfiles</a:t>
            </a:r>
            <a:endParaRPr lang="en-US" dirty="0"/>
          </a:p>
        </p:txBody>
      </p:sp>
      <p:grpSp>
        <p:nvGrpSpPr>
          <p:cNvPr id="5" name="Group 4"/>
          <p:cNvGrpSpPr/>
          <p:nvPr/>
        </p:nvGrpSpPr>
        <p:grpSpPr>
          <a:xfrm>
            <a:off x="1655731" y="3456577"/>
            <a:ext cx="1734899" cy="3018516"/>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5" y="6065370"/>
                <a:ext cx="1904999" cy="535133"/>
              </a:xfrm>
              <a:prstGeom prst="rect">
                <a:avLst/>
              </a:prstGeom>
              <a:noFill/>
            </p:spPr>
            <p:txBody>
              <a:bodyPr wrap="square" lIns="179285" tIns="143428" rIns="179285" bIns="143428" rtlCol="0">
                <a:spAutoFit/>
              </a:bodyPr>
              <a:lstStyle/>
              <a:p>
                <a:pPr algn="ctr">
                  <a:lnSpc>
                    <a:spcPct val="90000"/>
                  </a:lnSpc>
                  <a:spcAft>
                    <a:spcPts val="588"/>
                  </a:spcAft>
                </a:pPr>
                <a:r>
                  <a:rPr lang="en-US" sz="1176"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IIS</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My Website</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spTree>
    <p:extLst>
      <p:ext uri="{BB962C8B-B14F-4D97-AF65-F5344CB8AC3E}">
        <p14:creationId xmlns:p14="http://schemas.microsoft.com/office/powerpoint/2010/main" val="427533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69239" y="1189495"/>
            <a:ext cx="11653523" cy="1387941"/>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a:t>
            </a:r>
            <a:r>
              <a:rPr lang="en-US" dirty="0" err="1"/>
              <a:t>dockerfiles</a:t>
            </a:r>
            <a:endParaRPr lang="en-US" dirty="0"/>
          </a:p>
        </p:txBody>
      </p:sp>
      <p:grpSp>
        <p:nvGrpSpPr>
          <p:cNvPr id="9" name="Group 8"/>
          <p:cNvGrpSpPr/>
          <p:nvPr/>
        </p:nvGrpSpPr>
        <p:grpSpPr>
          <a:xfrm>
            <a:off x="3481118" y="5656172"/>
            <a:ext cx="5300633" cy="728267"/>
            <a:chOff x="3550921" y="5769094"/>
            <a:chExt cx="5406922" cy="742870"/>
          </a:xfrm>
        </p:grpSpPr>
        <p:sp>
          <p:nvSpPr>
            <p:cNvPr id="113" name="Arrow: Right 11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3" name="TextBox 62"/>
            <p:cNvSpPr txBox="1"/>
            <p:nvPr/>
          </p:nvSpPr>
          <p:spPr>
            <a:xfrm>
              <a:off x="3557176" y="5895847"/>
              <a:ext cx="4901943" cy="489365"/>
            </a:xfrm>
            <a:prstGeom prst="rect">
              <a:avLst/>
            </a:prstGeom>
            <a:noFill/>
          </p:spPr>
          <p:txBody>
            <a:bodyPr wrap="square" lIns="179285" tIns="143428" rIns="179285" bIns="143428" rtlCol="0" anchor="ctr">
              <a:spAutoFit/>
            </a:bodyPr>
            <a:lstStyle/>
            <a:p>
              <a:pPr algn="ctr">
                <a:lnSpc>
                  <a:spcPct val="90000"/>
                </a:lnSpc>
                <a:spcAft>
                  <a:spcPts val="588"/>
                </a:spcAft>
              </a:pPr>
              <a:r>
                <a:rPr lang="en-US" sz="1372" dirty="0">
                  <a:solidFill>
                    <a:schemeClr val="bg1"/>
                  </a:solidFill>
                </a:rPr>
                <a:t>KB123456 = new image on Docker Hub</a:t>
              </a:r>
            </a:p>
          </p:txBody>
        </p:sp>
      </p:grpSp>
      <p:grpSp>
        <p:nvGrpSpPr>
          <p:cNvPr id="5" name="Group 4"/>
          <p:cNvGrpSpPr/>
          <p:nvPr/>
        </p:nvGrpSpPr>
        <p:grpSpPr>
          <a:xfrm>
            <a:off x="1655731" y="3456577"/>
            <a:ext cx="1734899" cy="3018516"/>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5" y="6065370"/>
                <a:ext cx="1904999" cy="535133"/>
              </a:xfrm>
              <a:prstGeom prst="rect">
                <a:avLst/>
              </a:prstGeom>
              <a:noFill/>
            </p:spPr>
            <p:txBody>
              <a:bodyPr wrap="square" lIns="179285" tIns="143428" rIns="179285" bIns="143428" rtlCol="0">
                <a:spAutoFit/>
              </a:bodyPr>
              <a:lstStyle/>
              <a:p>
                <a:pPr algn="ctr">
                  <a:lnSpc>
                    <a:spcPct val="90000"/>
                  </a:lnSpc>
                  <a:spcAft>
                    <a:spcPts val="588"/>
                  </a:spcAft>
                </a:pPr>
                <a:r>
                  <a:rPr lang="en-US" sz="1176"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IIS</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My Website</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grpSp>
        <p:nvGrpSpPr>
          <p:cNvPr id="97" name="Group 96"/>
          <p:cNvGrpSpPr/>
          <p:nvPr/>
        </p:nvGrpSpPr>
        <p:grpSpPr>
          <a:xfrm>
            <a:off x="8859964" y="5565910"/>
            <a:ext cx="1734893" cy="909183"/>
            <a:chOff x="8330217" y="5599239"/>
            <a:chExt cx="2066227" cy="1082820"/>
          </a:xfrm>
        </p:grpSpPr>
        <p:grpSp>
          <p:nvGrpSpPr>
            <p:cNvPr id="98" name="Group 97"/>
            <p:cNvGrpSpPr/>
            <p:nvPr/>
          </p:nvGrpSpPr>
          <p:grpSpPr>
            <a:xfrm>
              <a:off x="8330217" y="5599239"/>
              <a:ext cx="2066227"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5" y="6065370"/>
              <a:ext cx="1904999" cy="539026"/>
            </a:xfrm>
            <a:prstGeom prst="rect">
              <a:avLst/>
            </a:prstGeom>
            <a:noFill/>
          </p:spPr>
          <p:txBody>
            <a:bodyPr wrap="square" lIns="179285" tIns="143428" rIns="179285" bIns="143428" rtlCol="0">
              <a:spAutoFit/>
            </a:bodyPr>
            <a:lstStyle/>
            <a:p>
              <a:pPr algn="ctr">
                <a:lnSpc>
                  <a:spcPct val="90000"/>
                </a:lnSpc>
                <a:spcAft>
                  <a:spcPts val="588"/>
                </a:spcAft>
              </a:pPr>
              <a:r>
                <a:rPr lang="en-US" sz="1176" i="1" dirty="0">
                  <a:solidFill>
                    <a:schemeClr val="bg1"/>
                  </a:solidFill>
                </a:rPr>
                <a:t>10.0.14393.1</a:t>
              </a:r>
            </a:p>
          </p:txBody>
        </p:sp>
      </p:grpSp>
    </p:spTree>
    <p:extLst>
      <p:ext uri="{BB962C8B-B14F-4D97-AF65-F5344CB8AC3E}">
        <p14:creationId xmlns:p14="http://schemas.microsoft.com/office/powerpoint/2010/main" val="31356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250"/>
                                        <p:tgtEl>
                                          <p:spTgt spid="9"/>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fade">
                                      <p:cBhvr>
                                        <p:cTn id="1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69239" y="1189495"/>
            <a:ext cx="11653523" cy="1387941"/>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a:t>
            </a:r>
            <a:r>
              <a:rPr lang="en-US" dirty="0" err="1"/>
              <a:t>dockerfiles</a:t>
            </a:r>
            <a:endParaRPr lang="en-US" dirty="0"/>
          </a:p>
        </p:txBody>
      </p:sp>
      <p:grpSp>
        <p:nvGrpSpPr>
          <p:cNvPr id="10" name="Group 9"/>
          <p:cNvGrpSpPr/>
          <p:nvPr/>
        </p:nvGrpSpPr>
        <p:grpSpPr>
          <a:xfrm>
            <a:off x="3481118" y="4601508"/>
            <a:ext cx="5300633" cy="728267"/>
            <a:chOff x="3550921" y="4693281"/>
            <a:chExt cx="5406922" cy="742870"/>
          </a:xfrm>
        </p:grpSpPr>
        <p:sp>
          <p:nvSpPr>
            <p:cNvPr id="112" name="Arrow: Right 111"/>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46" name="Rectangle 45"/>
            <p:cNvSpPr/>
            <p:nvPr/>
          </p:nvSpPr>
          <p:spPr>
            <a:xfrm>
              <a:off x="3639393" y="4856967"/>
              <a:ext cx="4819862" cy="415498"/>
            </a:xfrm>
            <a:prstGeom prst="rect">
              <a:avLst/>
            </a:prstGeom>
          </p:spPr>
          <p:txBody>
            <a:bodyPr wrap="square" lIns="0" rIns="0">
              <a:spAutoFit/>
            </a:bodyPr>
            <a:lstStyle/>
            <a:p>
              <a:pPr marL="0" lvl="2"/>
              <a:r>
                <a:rPr lang="en-US" sz="1029" dirty="0">
                  <a:solidFill>
                    <a:schemeClr val="bg1"/>
                  </a:solidFill>
                  <a:latin typeface="Consolas" panose="020B0609020204030204" pitchFamily="49" charset="0"/>
                </a:rPr>
                <a:t>FROM </a:t>
              </a:r>
              <a:r>
                <a:rPr lang="en-US" sz="1029" dirty="0" err="1">
                  <a:solidFill>
                    <a:schemeClr val="bg1"/>
                  </a:solidFill>
                  <a:latin typeface="Consolas" panose="020B0609020204030204" pitchFamily="49" charset="0"/>
                </a:rPr>
                <a:t>windowsservercore</a:t>
              </a:r>
              <a:endParaRPr lang="en-US" sz="1029" dirty="0">
                <a:solidFill>
                  <a:schemeClr val="bg1"/>
                </a:solidFill>
                <a:latin typeface="Consolas" panose="020B0609020204030204" pitchFamily="49" charset="0"/>
              </a:endParaRPr>
            </a:p>
            <a:p>
              <a:pPr marL="0" lvl="2"/>
              <a:r>
                <a:rPr lang="en-US" sz="1029" dirty="0">
                  <a:solidFill>
                    <a:schemeClr val="bg1"/>
                  </a:solidFill>
                  <a:latin typeface="Consolas" panose="020B0609020204030204" pitchFamily="49" charset="0"/>
                </a:rPr>
                <a:t>RUN </a:t>
              </a:r>
              <a:r>
                <a:rPr lang="en-US" sz="1029" dirty="0" err="1">
                  <a:solidFill>
                    <a:schemeClr val="bg1"/>
                  </a:solidFill>
                  <a:latin typeface="Consolas" panose="020B0609020204030204" pitchFamily="49" charset="0"/>
                </a:rPr>
                <a:t>powershell</a:t>
              </a:r>
              <a:r>
                <a:rPr lang="en-US" sz="1029" dirty="0">
                  <a:solidFill>
                    <a:schemeClr val="bg1"/>
                  </a:solidFill>
                  <a:latin typeface="Consolas" panose="020B0609020204030204" pitchFamily="49" charset="0"/>
                </a:rPr>
                <a:t> –command Add-</a:t>
              </a:r>
              <a:r>
                <a:rPr lang="en-US" sz="1029" dirty="0" err="1">
                  <a:solidFill>
                    <a:schemeClr val="bg1"/>
                  </a:solidFill>
                  <a:latin typeface="Consolas" panose="020B0609020204030204" pitchFamily="49" charset="0"/>
                </a:rPr>
                <a:t>WindowsFeature</a:t>
              </a:r>
              <a:r>
                <a:rPr lang="en-US" sz="1029" dirty="0">
                  <a:solidFill>
                    <a:schemeClr val="bg1"/>
                  </a:solidFill>
                  <a:latin typeface="Consolas" panose="020B0609020204030204" pitchFamily="49" charset="0"/>
                </a:rPr>
                <a:t> Web-Server</a:t>
              </a:r>
            </a:p>
          </p:txBody>
        </p:sp>
      </p:grpSp>
      <p:grpSp>
        <p:nvGrpSpPr>
          <p:cNvPr id="9" name="Group 8"/>
          <p:cNvGrpSpPr/>
          <p:nvPr/>
        </p:nvGrpSpPr>
        <p:grpSpPr>
          <a:xfrm>
            <a:off x="3481118" y="5656172"/>
            <a:ext cx="5300633" cy="728267"/>
            <a:chOff x="3550921" y="5769094"/>
            <a:chExt cx="5406922" cy="742870"/>
          </a:xfrm>
        </p:grpSpPr>
        <p:sp>
          <p:nvSpPr>
            <p:cNvPr id="113" name="Arrow: Right 11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3" name="TextBox 62"/>
            <p:cNvSpPr txBox="1"/>
            <p:nvPr/>
          </p:nvSpPr>
          <p:spPr>
            <a:xfrm>
              <a:off x="3557176" y="5895847"/>
              <a:ext cx="4901943" cy="489365"/>
            </a:xfrm>
            <a:prstGeom prst="rect">
              <a:avLst/>
            </a:prstGeom>
            <a:noFill/>
          </p:spPr>
          <p:txBody>
            <a:bodyPr wrap="square" lIns="179285" tIns="143428" rIns="179285" bIns="143428" rtlCol="0" anchor="ctr">
              <a:spAutoFit/>
            </a:bodyPr>
            <a:lstStyle/>
            <a:p>
              <a:pPr algn="ctr">
                <a:lnSpc>
                  <a:spcPct val="90000"/>
                </a:lnSpc>
                <a:spcAft>
                  <a:spcPts val="588"/>
                </a:spcAft>
              </a:pPr>
              <a:r>
                <a:rPr lang="en-US" sz="1372" dirty="0">
                  <a:solidFill>
                    <a:schemeClr val="bg1"/>
                  </a:solidFill>
                </a:rPr>
                <a:t>KB123456 = new image on Docker Hub</a:t>
              </a:r>
            </a:p>
          </p:txBody>
        </p:sp>
      </p:grpSp>
      <p:grpSp>
        <p:nvGrpSpPr>
          <p:cNvPr id="5" name="Group 4"/>
          <p:cNvGrpSpPr/>
          <p:nvPr/>
        </p:nvGrpSpPr>
        <p:grpSpPr>
          <a:xfrm>
            <a:off x="1655731" y="3456577"/>
            <a:ext cx="1734899" cy="3018516"/>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5" y="6065370"/>
                <a:ext cx="1904999" cy="535133"/>
              </a:xfrm>
              <a:prstGeom prst="rect">
                <a:avLst/>
              </a:prstGeom>
              <a:noFill/>
            </p:spPr>
            <p:txBody>
              <a:bodyPr wrap="square" lIns="179285" tIns="143428" rIns="179285" bIns="143428" rtlCol="0">
                <a:spAutoFit/>
              </a:bodyPr>
              <a:lstStyle/>
              <a:p>
                <a:pPr algn="ctr">
                  <a:lnSpc>
                    <a:spcPct val="90000"/>
                  </a:lnSpc>
                  <a:spcAft>
                    <a:spcPts val="588"/>
                  </a:spcAft>
                </a:pPr>
                <a:r>
                  <a:rPr lang="en-US" sz="1176"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IIS</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My Website</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grpSp>
        <p:nvGrpSpPr>
          <p:cNvPr id="97" name="Group 96"/>
          <p:cNvGrpSpPr/>
          <p:nvPr/>
        </p:nvGrpSpPr>
        <p:grpSpPr>
          <a:xfrm>
            <a:off x="8859964" y="5565910"/>
            <a:ext cx="1734893" cy="909183"/>
            <a:chOff x="8330217" y="5599239"/>
            <a:chExt cx="2066227" cy="1082820"/>
          </a:xfrm>
        </p:grpSpPr>
        <p:grpSp>
          <p:nvGrpSpPr>
            <p:cNvPr id="98" name="Group 97"/>
            <p:cNvGrpSpPr/>
            <p:nvPr/>
          </p:nvGrpSpPr>
          <p:grpSpPr>
            <a:xfrm>
              <a:off x="8330217" y="5599239"/>
              <a:ext cx="2066227"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5" y="6065370"/>
              <a:ext cx="1904999" cy="539026"/>
            </a:xfrm>
            <a:prstGeom prst="rect">
              <a:avLst/>
            </a:prstGeom>
            <a:noFill/>
          </p:spPr>
          <p:txBody>
            <a:bodyPr wrap="square" lIns="179285" tIns="143428" rIns="179285" bIns="143428" rtlCol="0">
              <a:spAutoFit/>
            </a:bodyPr>
            <a:lstStyle/>
            <a:p>
              <a:pPr algn="ctr">
                <a:lnSpc>
                  <a:spcPct val="90000"/>
                </a:lnSpc>
                <a:spcAft>
                  <a:spcPts val="588"/>
                </a:spcAft>
              </a:pPr>
              <a:r>
                <a:rPr lang="en-US" sz="1176" i="1" dirty="0">
                  <a:solidFill>
                    <a:schemeClr val="bg1"/>
                  </a:solidFill>
                </a:rPr>
                <a:t>10.0.14393.1</a:t>
              </a:r>
            </a:p>
          </p:txBody>
        </p:sp>
      </p:grpSp>
      <p:grpSp>
        <p:nvGrpSpPr>
          <p:cNvPr id="104" name="Group 103"/>
          <p:cNvGrpSpPr/>
          <p:nvPr/>
        </p:nvGrpSpPr>
        <p:grpSpPr>
          <a:xfrm>
            <a:off x="8859977" y="4511244"/>
            <a:ext cx="1734899" cy="909183"/>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IIS</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spTree>
    <p:extLst>
      <p:ext uri="{BB962C8B-B14F-4D97-AF65-F5344CB8AC3E}">
        <p14:creationId xmlns:p14="http://schemas.microsoft.com/office/powerpoint/2010/main" val="137248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250"/>
                                        <p:tgtEl>
                                          <p:spTgt spid="10"/>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69239" y="1189495"/>
            <a:ext cx="11653523" cy="1387941"/>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a:t>
            </a:r>
            <a:r>
              <a:rPr lang="en-US" dirty="0" err="1"/>
              <a:t>dockerfiles</a:t>
            </a:r>
            <a:endParaRPr lang="en-US" dirty="0"/>
          </a:p>
        </p:txBody>
      </p:sp>
      <p:grpSp>
        <p:nvGrpSpPr>
          <p:cNvPr id="10" name="Group 9"/>
          <p:cNvGrpSpPr/>
          <p:nvPr/>
        </p:nvGrpSpPr>
        <p:grpSpPr>
          <a:xfrm>
            <a:off x="3481118" y="4601508"/>
            <a:ext cx="5300633" cy="728267"/>
            <a:chOff x="3550921" y="4693281"/>
            <a:chExt cx="5406922" cy="742870"/>
          </a:xfrm>
        </p:grpSpPr>
        <p:sp>
          <p:nvSpPr>
            <p:cNvPr id="112" name="Arrow: Right 111"/>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46" name="Rectangle 45"/>
            <p:cNvSpPr/>
            <p:nvPr/>
          </p:nvSpPr>
          <p:spPr>
            <a:xfrm>
              <a:off x="3639393" y="4856967"/>
              <a:ext cx="4819862" cy="415498"/>
            </a:xfrm>
            <a:prstGeom prst="rect">
              <a:avLst/>
            </a:prstGeom>
          </p:spPr>
          <p:txBody>
            <a:bodyPr wrap="square" lIns="0" rIns="0">
              <a:spAutoFit/>
            </a:bodyPr>
            <a:lstStyle/>
            <a:p>
              <a:pPr marL="0" lvl="2"/>
              <a:r>
                <a:rPr lang="en-US" sz="1029" dirty="0">
                  <a:solidFill>
                    <a:schemeClr val="bg1"/>
                  </a:solidFill>
                  <a:latin typeface="Consolas" panose="020B0609020204030204" pitchFamily="49" charset="0"/>
                </a:rPr>
                <a:t>FROM </a:t>
              </a:r>
              <a:r>
                <a:rPr lang="en-US" sz="1029" dirty="0" err="1">
                  <a:solidFill>
                    <a:schemeClr val="bg1"/>
                  </a:solidFill>
                  <a:latin typeface="Consolas" panose="020B0609020204030204" pitchFamily="49" charset="0"/>
                </a:rPr>
                <a:t>windowsservercore</a:t>
              </a:r>
              <a:endParaRPr lang="en-US" sz="1029" dirty="0">
                <a:solidFill>
                  <a:schemeClr val="bg1"/>
                </a:solidFill>
                <a:latin typeface="Consolas" panose="020B0609020204030204" pitchFamily="49" charset="0"/>
              </a:endParaRPr>
            </a:p>
            <a:p>
              <a:pPr marL="0" lvl="2"/>
              <a:r>
                <a:rPr lang="en-US" sz="1029" dirty="0">
                  <a:solidFill>
                    <a:schemeClr val="bg1"/>
                  </a:solidFill>
                  <a:latin typeface="Consolas" panose="020B0609020204030204" pitchFamily="49" charset="0"/>
                </a:rPr>
                <a:t>RUN </a:t>
              </a:r>
              <a:r>
                <a:rPr lang="en-US" sz="1029" dirty="0" err="1">
                  <a:solidFill>
                    <a:schemeClr val="bg1"/>
                  </a:solidFill>
                  <a:latin typeface="Consolas" panose="020B0609020204030204" pitchFamily="49" charset="0"/>
                </a:rPr>
                <a:t>powershell</a:t>
              </a:r>
              <a:r>
                <a:rPr lang="en-US" sz="1029" dirty="0">
                  <a:solidFill>
                    <a:schemeClr val="bg1"/>
                  </a:solidFill>
                  <a:latin typeface="Consolas" panose="020B0609020204030204" pitchFamily="49" charset="0"/>
                </a:rPr>
                <a:t> –command Add-</a:t>
              </a:r>
              <a:r>
                <a:rPr lang="en-US" sz="1029" dirty="0" err="1">
                  <a:solidFill>
                    <a:schemeClr val="bg1"/>
                  </a:solidFill>
                  <a:latin typeface="Consolas" panose="020B0609020204030204" pitchFamily="49" charset="0"/>
                </a:rPr>
                <a:t>WindowsFeature</a:t>
              </a:r>
              <a:r>
                <a:rPr lang="en-US" sz="1029" dirty="0">
                  <a:solidFill>
                    <a:schemeClr val="bg1"/>
                  </a:solidFill>
                  <a:latin typeface="Consolas" panose="020B0609020204030204" pitchFamily="49" charset="0"/>
                </a:rPr>
                <a:t> Web-Server</a:t>
              </a:r>
            </a:p>
          </p:txBody>
        </p:sp>
      </p:grpSp>
      <p:grpSp>
        <p:nvGrpSpPr>
          <p:cNvPr id="11" name="Group 10"/>
          <p:cNvGrpSpPr/>
          <p:nvPr/>
        </p:nvGrpSpPr>
        <p:grpSpPr>
          <a:xfrm>
            <a:off x="3481118" y="3503702"/>
            <a:ext cx="5300633" cy="728267"/>
            <a:chOff x="3550921" y="3573462"/>
            <a:chExt cx="5406922" cy="742870"/>
          </a:xfrm>
        </p:grpSpPr>
        <p:sp>
          <p:nvSpPr>
            <p:cNvPr id="65" name="Arrow: Right 64"/>
            <p:cNvSpPr/>
            <p:nvPr/>
          </p:nvSpPr>
          <p:spPr bwMode="auto">
            <a:xfrm>
              <a:off x="3550921" y="3573462"/>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47" name="Rectangle 46"/>
            <p:cNvSpPr/>
            <p:nvPr/>
          </p:nvSpPr>
          <p:spPr>
            <a:xfrm>
              <a:off x="3639257" y="3737148"/>
              <a:ext cx="4760682" cy="415498"/>
            </a:xfrm>
            <a:prstGeom prst="rect">
              <a:avLst/>
            </a:prstGeom>
          </p:spPr>
          <p:txBody>
            <a:bodyPr wrap="square" lIns="0" rIns="0">
              <a:spAutoFit/>
            </a:bodyPr>
            <a:lstStyle/>
            <a:p>
              <a:pPr marL="0" lvl="2"/>
              <a:r>
                <a:rPr lang="en-US" sz="1029" dirty="0">
                  <a:solidFill>
                    <a:schemeClr val="bg1"/>
                  </a:solidFill>
                  <a:latin typeface="Consolas" panose="020B0609020204030204" pitchFamily="49" charset="0"/>
                </a:rPr>
                <a:t>FROM </a:t>
              </a:r>
              <a:r>
                <a:rPr lang="en-US" sz="1029" dirty="0" err="1">
                  <a:solidFill>
                    <a:schemeClr val="bg1"/>
                  </a:solidFill>
                  <a:latin typeface="Consolas" panose="020B0609020204030204" pitchFamily="49" charset="0"/>
                </a:rPr>
                <a:t>iis</a:t>
              </a:r>
              <a:endParaRPr lang="en-US" sz="1029" dirty="0">
                <a:solidFill>
                  <a:schemeClr val="bg1"/>
                </a:solidFill>
                <a:latin typeface="Consolas" panose="020B0609020204030204" pitchFamily="49" charset="0"/>
              </a:endParaRPr>
            </a:p>
            <a:p>
              <a:pPr marL="0" lvl="2"/>
              <a:r>
                <a:rPr lang="en-US" sz="1029" dirty="0">
                  <a:solidFill>
                    <a:schemeClr val="bg1"/>
                  </a:solidFill>
                  <a:latin typeface="Consolas" panose="020B0609020204030204" pitchFamily="49" charset="0"/>
                </a:rPr>
                <a:t>ADD mysite.htm </a:t>
              </a:r>
              <a:r>
                <a:rPr lang="en-US" sz="1029" dirty="0" err="1">
                  <a:solidFill>
                    <a:schemeClr val="bg1"/>
                  </a:solidFill>
                  <a:latin typeface="Consolas" panose="020B0609020204030204" pitchFamily="49" charset="0"/>
                </a:rPr>
                <a:t>inetpub</a:t>
              </a:r>
              <a:r>
                <a:rPr lang="en-US" sz="1029" dirty="0">
                  <a:solidFill>
                    <a:schemeClr val="bg1"/>
                  </a:solidFill>
                  <a:latin typeface="Consolas" panose="020B0609020204030204" pitchFamily="49" charset="0"/>
                </a:rPr>
                <a:t>\mysite.htm</a:t>
              </a:r>
            </a:p>
          </p:txBody>
        </p:sp>
      </p:grpSp>
      <p:grpSp>
        <p:nvGrpSpPr>
          <p:cNvPr id="9" name="Group 8"/>
          <p:cNvGrpSpPr/>
          <p:nvPr/>
        </p:nvGrpSpPr>
        <p:grpSpPr>
          <a:xfrm>
            <a:off x="3481118" y="5656172"/>
            <a:ext cx="5300633" cy="728267"/>
            <a:chOff x="3550921" y="5769094"/>
            <a:chExt cx="5406922" cy="742870"/>
          </a:xfrm>
        </p:grpSpPr>
        <p:sp>
          <p:nvSpPr>
            <p:cNvPr id="113" name="Arrow: Right 11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3" name="TextBox 62"/>
            <p:cNvSpPr txBox="1"/>
            <p:nvPr/>
          </p:nvSpPr>
          <p:spPr>
            <a:xfrm>
              <a:off x="3557176" y="5895847"/>
              <a:ext cx="4901943" cy="489365"/>
            </a:xfrm>
            <a:prstGeom prst="rect">
              <a:avLst/>
            </a:prstGeom>
            <a:noFill/>
          </p:spPr>
          <p:txBody>
            <a:bodyPr wrap="square" lIns="179285" tIns="143428" rIns="179285" bIns="143428" rtlCol="0" anchor="ctr">
              <a:spAutoFit/>
            </a:bodyPr>
            <a:lstStyle/>
            <a:p>
              <a:pPr algn="ctr">
                <a:lnSpc>
                  <a:spcPct val="90000"/>
                </a:lnSpc>
                <a:spcAft>
                  <a:spcPts val="588"/>
                </a:spcAft>
              </a:pPr>
              <a:r>
                <a:rPr lang="en-US" sz="1372" dirty="0">
                  <a:solidFill>
                    <a:schemeClr val="bg1"/>
                  </a:solidFill>
                </a:rPr>
                <a:t>KB123456 = new image on Docker Hub</a:t>
              </a:r>
            </a:p>
          </p:txBody>
        </p:sp>
      </p:grpSp>
      <p:grpSp>
        <p:nvGrpSpPr>
          <p:cNvPr id="5" name="Group 4"/>
          <p:cNvGrpSpPr/>
          <p:nvPr/>
        </p:nvGrpSpPr>
        <p:grpSpPr>
          <a:xfrm>
            <a:off x="1655731" y="3456577"/>
            <a:ext cx="1734899" cy="3018516"/>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5" y="6065370"/>
                <a:ext cx="1904999" cy="535133"/>
              </a:xfrm>
              <a:prstGeom prst="rect">
                <a:avLst/>
              </a:prstGeom>
              <a:noFill/>
            </p:spPr>
            <p:txBody>
              <a:bodyPr wrap="square" lIns="179285" tIns="143428" rIns="179285" bIns="143428" rtlCol="0">
                <a:spAutoFit/>
              </a:bodyPr>
              <a:lstStyle/>
              <a:p>
                <a:pPr algn="ctr">
                  <a:lnSpc>
                    <a:spcPct val="90000"/>
                  </a:lnSpc>
                  <a:spcAft>
                    <a:spcPts val="588"/>
                  </a:spcAft>
                </a:pPr>
                <a:r>
                  <a:rPr lang="en-US" sz="1176"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IIS</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My Website</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grpSp>
        <p:nvGrpSpPr>
          <p:cNvPr id="97" name="Group 96"/>
          <p:cNvGrpSpPr/>
          <p:nvPr/>
        </p:nvGrpSpPr>
        <p:grpSpPr>
          <a:xfrm>
            <a:off x="8859964" y="5565910"/>
            <a:ext cx="1734893" cy="909183"/>
            <a:chOff x="8330217" y="5599239"/>
            <a:chExt cx="2066227" cy="1082820"/>
          </a:xfrm>
        </p:grpSpPr>
        <p:grpSp>
          <p:nvGrpSpPr>
            <p:cNvPr id="98" name="Group 97"/>
            <p:cNvGrpSpPr/>
            <p:nvPr/>
          </p:nvGrpSpPr>
          <p:grpSpPr>
            <a:xfrm>
              <a:off x="8330217" y="5599239"/>
              <a:ext cx="2066227"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5" y="6065370"/>
              <a:ext cx="1904999" cy="539026"/>
            </a:xfrm>
            <a:prstGeom prst="rect">
              <a:avLst/>
            </a:prstGeom>
            <a:noFill/>
          </p:spPr>
          <p:txBody>
            <a:bodyPr wrap="square" lIns="179285" tIns="143428" rIns="179285" bIns="143428" rtlCol="0">
              <a:spAutoFit/>
            </a:bodyPr>
            <a:lstStyle/>
            <a:p>
              <a:pPr algn="ctr">
                <a:lnSpc>
                  <a:spcPct val="90000"/>
                </a:lnSpc>
                <a:spcAft>
                  <a:spcPts val="588"/>
                </a:spcAft>
              </a:pPr>
              <a:r>
                <a:rPr lang="en-US" sz="1176" i="1" dirty="0">
                  <a:solidFill>
                    <a:schemeClr val="bg1"/>
                  </a:solidFill>
                </a:rPr>
                <a:t>10.0.14393.1</a:t>
              </a:r>
            </a:p>
          </p:txBody>
        </p:sp>
      </p:grpSp>
      <p:grpSp>
        <p:nvGrpSpPr>
          <p:cNvPr id="104" name="Group 103"/>
          <p:cNvGrpSpPr/>
          <p:nvPr/>
        </p:nvGrpSpPr>
        <p:grpSpPr>
          <a:xfrm>
            <a:off x="8859977" y="4511244"/>
            <a:ext cx="1734899" cy="909183"/>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IIS</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08" name="Group 107"/>
          <p:cNvGrpSpPr/>
          <p:nvPr/>
        </p:nvGrpSpPr>
        <p:grpSpPr>
          <a:xfrm>
            <a:off x="8859977" y="3456577"/>
            <a:ext cx="1734899" cy="909183"/>
            <a:chOff x="1951037" y="4049747"/>
            <a:chExt cx="2689850" cy="1409630"/>
          </a:xfrm>
        </p:grpSpPr>
        <p:sp>
          <p:nvSpPr>
            <p:cNvPr id="109" name="Rectangle 10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My Website</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ight Bracket 10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11" name="Left Bracket 11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spTree>
    <p:extLst>
      <p:ext uri="{BB962C8B-B14F-4D97-AF65-F5344CB8AC3E}">
        <p14:creationId xmlns:p14="http://schemas.microsoft.com/office/powerpoint/2010/main" val="142042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250"/>
                                        <p:tgtEl>
                                          <p:spTgt spid="11"/>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fade">
                                      <p:cBhvr>
                                        <p:cTn id="11"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69239" y="1189495"/>
            <a:ext cx="11653523" cy="1387941"/>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5228780" y="3456577"/>
            <a:ext cx="1734911" cy="3018516"/>
            <a:chOff x="1688918" y="3525392"/>
            <a:chExt cx="1769700" cy="3079044"/>
          </a:xfrm>
        </p:grpSpPr>
        <p:grpSp>
          <p:nvGrpSpPr>
            <p:cNvPr id="82" name="Group 81"/>
            <p:cNvGrpSpPr/>
            <p:nvPr/>
          </p:nvGrpSpPr>
          <p:grpSpPr>
            <a:xfrm>
              <a:off x="1688918" y="5677022"/>
              <a:ext cx="1769681" cy="927414"/>
              <a:chOff x="8330217" y="5599239"/>
              <a:chExt cx="2066227" cy="1082820"/>
            </a:xfrm>
          </p:grpSpPr>
          <p:grpSp>
            <p:nvGrpSpPr>
              <p:cNvPr id="83" name="Group 82"/>
              <p:cNvGrpSpPr/>
              <p:nvPr/>
            </p:nvGrpSpPr>
            <p:grpSpPr>
              <a:xfrm>
                <a:off x="8330217" y="5599239"/>
                <a:ext cx="2066227"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7" y="6065370"/>
                <a:ext cx="1905000" cy="535133"/>
              </a:xfrm>
              <a:prstGeom prst="rect">
                <a:avLst/>
              </a:prstGeom>
              <a:noFill/>
            </p:spPr>
            <p:txBody>
              <a:bodyPr wrap="square" lIns="179285" tIns="143428" rIns="179285" bIns="143428" rtlCol="0">
                <a:spAutoFit/>
              </a:bodyPr>
              <a:lstStyle/>
              <a:p>
                <a:pPr algn="ctr">
                  <a:lnSpc>
                    <a:spcPct val="90000"/>
                  </a:lnSpc>
                  <a:spcAft>
                    <a:spcPts val="588"/>
                  </a:spcAft>
                </a:pPr>
                <a:r>
                  <a:rPr lang="en-US" sz="1176"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IIS</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My Website</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spTree>
    <p:extLst>
      <p:ext uri="{BB962C8B-B14F-4D97-AF65-F5344CB8AC3E}">
        <p14:creationId xmlns:p14="http://schemas.microsoft.com/office/powerpoint/2010/main" val="193141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69239" y="1189495"/>
            <a:ext cx="11653523" cy="1387941"/>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55731" y="3456577"/>
            <a:ext cx="1734899" cy="3018516"/>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5" y="6065370"/>
                <a:ext cx="1904999" cy="535133"/>
              </a:xfrm>
              <a:prstGeom prst="rect">
                <a:avLst/>
              </a:prstGeom>
              <a:noFill/>
            </p:spPr>
            <p:txBody>
              <a:bodyPr wrap="square" lIns="179285" tIns="143428" rIns="179285" bIns="143428" rtlCol="0">
                <a:spAutoFit/>
              </a:bodyPr>
              <a:lstStyle/>
              <a:p>
                <a:pPr algn="ctr">
                  <a:lnSpc>
                    <a:spcPct val="90000"/>
                  </a:lnSpc>
                  <a:spcAft>
                    <a:spcPts val="588"/>
                  </a:spcAft>
                </a:pPr>
                <a:r>
                  <a:rPr lang="en-US" sz="1176"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IIS</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My Website</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spTree>
    <p:extLst>
      <p:ext uri="{BB962C8B-B14F-4D97-AF65-F5344CB8AC3E}">
        <p14:creationId xmlns:p14="http://schemas.microsoft.com/office/powerpoint/2010/main" val="293781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69239" y="1189495"/>
            <a:ext cx="11653523" cy="1387941"/>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55731" y="3456577"/>
            <a:ext cx="1734899" cy="3018516"/>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5" y="6065370"/>
                <a:ext cx="1904999" cy="535133"/>
              </a:xfrm>
              <a:prstGeom prst="rect">
                <a:avLst/>
              </a:prstGeom>
              <a:noFill/>
            </p:spPr>
            <p:txBody>
              <a:bodyPr wrap="square" lIns="179285" tIns="143428" rIns="179285" bIns="143428" rtlCol="0">
                <a:spAutoFit/>
              </a:bodyPr>
              <a:lstStyle/>
              <a:p>
                <a:pPr algn="ctr">
                  <a:lnSpc>
                    <a:spcPct val="90000"/>
                  </a:lnSpc>
                  <a:spcAft>
                    <a:spcPts val="588"/>
                  </a:spcAft>
                </a:pPr>
                <a:r>
                  <a:rPr lang="en-US" sz="1176"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IIS</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My Website</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grpSp>
        <p:nvGrpSpPr>
          <p:cNvPr id="97" name="Group 96"/>
          <p:cNvGrpSpPr/>
          <p:nvPr/>
        </p:nvGrpSpPr>
        <p:grpSpPr>
          <a:xfrm>
            <a:off x="8859977" y="5565910"/>
            <a:ext cx="1734899" cy="909183"/>
            <a:chOff x="8330223" y="5599239"/>
            <a:chExt cx="2066233" cy="1082820"/>
          </a:xfrm>
        </p:grpSpPr>
        <p:grpSp>
          <p:nvGrpSpPr>
            <p:cNvPr id="98" name="Group 97"/>
            <p:cNvGrpSpPr/>
            <p:nvPr/>
          </p:nvGrpSpPr>
          <p:grpSpPr>
            <a:xfrm>
              <a:off x="8330223" y="5599239"/>
              <a:ext cx="2066233"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5" y="6065370"/>
              <a:ext cx="1904999" cy="535133"/>
            </a:xfrm>
            <a:prstGeom prst="rect">
              <a:avLst/>
            </a:prstGeom>
            <a:noFill/>
          </p:spPr>
          <p:txBody>
            <a:bodyPr wrap="square" lIns="179285" tIns="143428" rIns="179285" bIns="143428" rtlCol="0">
              <a:spAutoFit/>
            </a:bodyPr>
            <a:lstStyle/>
            <a:p>
              <a:pPr algn="ctr">
                <a:lnSpc>
                  <a:spcPct val="90000"/>
                </a:lnSpc>
                <a:spcAft>
                  <a:spcPts val="588"/>
                </a:spcAft>
              </a:pPr>
              <a:r>
                <a:rPr lang="en-US" sz="1176" i="1" dirty="0">
                  <a:solidFill>
                    <a:schemeClr val="bg1"/>
                  </a:solidFill>
                </a:rPr>
                <a:t>10.0.14393.0</a:t>
              </a:r>
            </a:p>
          </p:txBody>
        </p:sp>
      </p:grpSp>
      <p:grpSp>
        <p:nvGrpSpPr>
          <p:cNvPr id="4" name="Group 3"/>
          <p:cNvGrpSpPr/>
          <p:nvPr/>
        </p:nvGrpSpPr>
        <p:grpSpPr>
          <a:xfrm>
            <a:off x="3481118" y="5656172"/>
            <a:ext cx="5300633" cy="728267"/>
            <a:chOff x="3550921" y="5769094"/>
            <a:chExt cx="5406922" cy="742870"/>
          </a:xfrm>
        </p:grpSpPr>
        <p:sp>
          <p:nvSpPr>
            <p:cNvPr id="73" name="Arrow: Right 7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74" name="TextBox 73"/>
            <p:cNvSpPr txBox="1"/>
            <p:nvPr/>
          </p:nvSpPr>
          <p:spPr>
            <a:xfrm>
              <a:off x="3557176" y="5895847"/>
              <a:ext cx="4901943" cy="489365"/>
            </a:xfrm>
            <a:prstGeom prst="rect">
              <a:avLst/>
            </a:prstGeom>
            <a:noFill/>
          </p:spPr>
          <p:txBody>
            <a:bodyPr wrap="square" lIns="179285" tIns="143428" rIns="179285" bIns="143428" rtlCol="0" anchor="ctr">
              <a:spAutoFit/>
            </a:bodyPr>
            <a:lstStyle/>
            <a:p>
              <a:pPr algn="ctr">
                <a:lnSpc>
                  <a:spcPct val="90000"/>
                </a:lnSpc>
                <a:spcAft>
                  <a:spcPts val="588"/>
                </a:spcAft>
              </a:pPr>
              <a:r>
                <a:rPr lang="en-US" sz="1372" dirty="0">
                  <a:solidFill>
                    <a:schemeClr val="bg1"/>
                  </a:solidFill>
                </a:rPr>
                <a:t>Same Image</a:t>
              </a:r>
            </a:p>
          </p:txBody>
        </p:sp>
      </p:grpSp>
    </p:spTree>
    <p:extLst>
      <p:ext uri="{BB962C8B-B14F-4D97-AF65-F5344CB8AC3E}">
        <p14:creationId xmlns:p14="http://schemas.microsoft.com/office/powerpoint/2010/main" val="406149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fade">
                                      <p:cBhvr>
                                        <p:cTn id="1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69239" y="1189495"/>
            <a:ext cx="11653523" cy="1387941"/>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55731" y="3456577"/>
            <a:ext cx="1734899" cy="3018516"/>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5" y="6065370"/>
                <a:ext cx="1904999" cy="535133"/>
              </a:xfrm>
              <a:prstGeom prst="rect">
                <a:avLst/>
              </a:prstGeom>
              <a:noFill/>
            </p:spPr>
            <p:txBody>
              <a:bodyPr wrap="square" lIns="179285" tIns="143428" rIns="179285" bIns="143428" rtlCol="0">
                <a:spAutoFit/>
              </a:bodyPr>
              <a:lstStyle/>
              <a:p>
                <a:pPr algn="ctr">
                  <a:lnSpc>
                    <a:spcPct val="90000"/>
                  </a:lnSpc>
                  <a:spcAft>
                    <a:spcPts val="588"/>
                  </a:spcAft>
                </a:pPr>
                <a:r>
                  <a:rPr lang="en-US" sz="1176"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IIS</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My Website</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grpSp>
        <p:nvGrpSpPr>
          <p:cNvPr id="97" name="Group 96"/>
          <p:cNvGrpSpPr/>
          <p:nvPr/>
        </p:nvGrpSpPr>
        <p:grpSpPr>
          <a:xfrm>
            <a:off x="8859977" y="5565910"/>
            <a:ext cx="1734899" cy="909183"/>
            <a:chOff x="8330223" y="5599239"/>
            <a:chExt cx="2066233" cy="1082820"/>
          </a:xfrm>
        </p:grpSpPr>
        <p:grpSp>
          <p:nvGrpSpPr>
            <p:cNvPr id="98" name="Group 97"/>
            <p:cNvGrpSpPr/>
            <p:nvPr/>
          </p:nvGrpSpPr>
          <p:grpSpPr>
            <a:xfrm>
              <a:off x="8330223" y="5599239"/>
              <a:ext cx="2066233"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5" y="6065370"/>
              <a:ext cx="1904999" cy="535133"/>
            </a:xfrm>
            <a:prstGeom prst="rect">
              <a:avLst/>
            </a:prstGeom>
            <a:noFill/>
          </p:spPr>
          <p:txBody>
            <a:bodyPr wrap="square" lIns="179285" tIns="143428" rIns="179285" bIns="143428" rtlCol="0">
              <a:spAutoFit/>
            </a:bodyPr>
            <a:lstStyle/>
            <a:p>
              <a:pPr algn="ctr">
                <a:lnSpc>
                  <a:spcPct val="90000"/>
                </a:lnSpc>
                <a:spcAft>
                  <a:spcPts val="588"/>
                </a:spcAft>
              </a:pPr>
              <a:r>
                <a:rPr lang="en-US" sz="1176" i="1" dirty="0">
                  <a:solidFill>
                    <a:schemeClr val="bg1"/>
                  </a:solidFill>
                </a:rPr>
                <a:t>10.0.14393.0</a:t>
              </a:r>
            </a:p>
          </p:txBody>
        </p:sp>
      </p:grpSp>
      <p:grpSp>
        <p:nvGrpSpPr>
          <p:cNvPr id="104" name="Group 103"/>
          <p:cNvGrpSpPr/>
          <p:nvPr/>
        </p:nvGrpSpPr>
        <p:grpSpPr>
          <a:xfrm>
            <a:off x="8859977" y="4511244"/>
            <a:ext cx="1734899" cy="909183"/>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IIS</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08" name="Group 107"/>
          <p:cNvGrpSpPr/>
          <p:nvPr/>
        </p:nvGrpSpPr>
        <p:grpSpPr>
          <a:xfrm>
            <a:off x="8859977" y="3456577"/>
            <a:ext cx="1734899" cy="909183"/>
            <a:chOff x="1951037" y="4049747"/>
            <a:chExt cx="2689850" cy="1409630"/>
          </a:xfrm>
        </p:grpSpPr>
        <p:sp>
          <p:nvSpPr>
            <p:cNvPr id="109" name="Rectangle 10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My Website</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ight Bracket 10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11" name="Left Bracket 11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sp>
        <p:nvSpPr>
          <p:cNvPr id="73" name="Arrow: Right 72"/>
          <p:cNvSpPr/>
          <p:nvPr/>
        </p:nvSpPr>
        <p:spPr bwMode="auto">
          <a:xfrm>
            <a:off x="3481118" y="5656172"/>
            <a:ext cx="5300633" cy="728267"/>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74" name="TextBox 73"/>
          <p:cNvSpPr txBox="1"/>
          <p:nvPr/>
        </p:nvSpPr>
        <p:spPr>
          <a:xfrm>
            <a:off x="3487250" y="5780434"/>
            <a:ext cx="4805581" cy="479745"/>
          </a:xfrm>
          <a:prstGeom prst="rect">
            <a:avLst/>
          </a:prstGeom>
          <a:noFill/>
        </p:spPr>
        <p:txBody>
          <a:bodyPr wrap="square" lIns="179285" tIns="143428" rIns="179285" bIns="143428" rtlCol="0" anchor="ctr">
            <a:spAutoFit/>
          </a:bodyPr>
          <a:lstStyle/>
          <a:p>
            <a:pPr algn="ctr">
              <a:lnSpc>
                <a:spcPct val="90000"/>
              </a:lnSpc>
              <a:spcAft>
                <a:spcPts val="588"/>
              </a:spcAft>
            </a:pPr>
            <a:r>
              <a:rPr lang="en-US" sz="1372" dirty="0">
                <a:solidFill>
                  <a:schemeClr val="bg1"/>
                </a:solidFill>
              </a:rPr>
              <a:t>Same Image</a:t>
            </a:r>
          </a:p>
        </p:txBody>
      </p:sp>
      <p:grpSp>
        <p:nvGrpSpPr>
          <p:cNvPr id="4" name="Group 3"/>
          <p:cNvGrpSpPr/>
          <p:nvPr/>
        </p:nvGrpSpPr>
        <p:grpSpPr>
          <a:xfrm>
            <a:off x="3481118" y="4601508"/>
            <a:ext cx="5300633" cy="728267"/>
            <a:chOff x="3550921" y="4693281"/>
            <a:chExt cx="5406922" cy="742870"/>
          </a:xfrm>
        </p:grpSpPr>
        <p:sp>
          <p:nvSpPr>
            <p:cNvPr id="67" name="Arrow: Right 66"/>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76" name="TextBox 75"/>
            <p:cNvSpPr txBox="1"/>
            <p:nvPr/>
          </p:nvSpPr>
          <p:spPr>
            <a:xfrm>
              <a:off x="3551237" y="4820033"/>
              <a:ext cx="4901943" cy="489365"/>
            </a:xfrm>
            <a:prstGeom prst="rect">
              <a:avLst/>
            </a:prstGeom>
            <a:noFill/>
          </p:spPr>
          <p:txBody>
            <a:bodyPr wrap="square" lIns="179285" tIns="143428" rIns="179285" bIns="143428" rtlCol="0" anchor="ctr">
              <a:spAutoFit/>
            </a:bodyPr>
            <a:lstStyle/>
            <a:p>
              <a:pPr algn="ctr">
                <a:lnSpc>
                  <a:spcPct val="90000"/>
                </a:lnSpc>
                <a:spcAft>
                  <a:spcPts val="588"/>
                </a:spcAft>
              </a:pPr>
              <a:r>
                <a:rPr lang="en-US" sz="1372" dirty="0">
                  <a:solidFill>
                    <a:schemeClr val="bg1"/>
                  </a:solidFill>
                </a:rPr>
                <a:t>Same Image</a:t>
              </a:r>
            </a:p>
          </p:txBody>
        </p:sp>
      </p:grpSp>
      <p:grpSp>
        <p:nvGrpSpPr>
          <p:cNvPr id="6" name="Group 5"/>
          <p:cNvGrpSpPr/>
          <p:nvPr/>
        </p:nvGrpSpPr>
        <p:grpSpPr>
          <a:xfrm>
            <a:off x="3481118" y="3503702"/>
            <a:ext cx="5300633" cy="728267"/>
            <a:chOff x="3550921" y="3573462"/>
            <a:chExt cx="5406922" cy="742870"/>
          </a:xfrm>
        </p:grpSpPr>
        <p:sp>
          <p:nvSpPr>
            <p:cNvPr id="70" name="Arrow: Right 69"/>
            <p:cNvSpPr/>
            <p:nvPr/>
          </p:nvSpPr>
          <p:spPr bwMode="auto">
            <a:xfrm>
              <a:off x="3550921" y="3573462"/>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77" name="TextBox 76"/>
            <p:cNvSpPr txBox="1"/>
            <p:nvPr/>
          </p:nvSpPr>
          <p:spPr>
            <a:xfrm>
              <a:off x="3551237" y="3693697"/>
              <a:ext cx="4901943" cy="489365"/>
            </a:xfrm>
            <a:prstGeom prst="rect">
              <a:avLst/>
            </a:prstGeom>
            <a:noFill/>
          </p:spPr>
          <p:txBody>
            <a:bodyPr wrap="square" lIns="179285" tIns="143428" rIns="179285" bIns="143428" rtlCol="0" anchor="ctr">
              <a:spAutoFit/>
            </a:bodyPr>
            <a:lstStyle/>
            <a:p>
              <a:pPr algn="ctr">
                <a:lnSpc>
                  <a:spcPct val="90000"/>
                </a:lnSpc>
                <a:spcAft>
                  <a:spcPts val="588"/>
                </a:spcAft>
              </a:pPr>
              <a:r>
                <a:rPr lang="en-US" sz="1372" dirty="0">
                  <a:solidFill>
                    <a:schemeClr val="bg1"/>
                  </a:solidFill>
                </a:rPr>
                <a:t>Same Image</a:t>
              </a:r>
            </a:p>
          </p:txBody>
        </p:sp>
      </p:grpSp>
    </p:spTree>
    <p:extLst>
      <p:ext uri="{BB962C8B-B14F-4D97-AF65-F5344CB8AC3E}">
        <p14:creationId xmlns:p14="http://schemas.microsoft.com/office/powerpoint/2010/main" val="343304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125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ctangle 194"/>
          <p:cNvSpPr/>
          <p:nvPr/>
        </p:nvSpPr>
        <p:spPr bwMode="auto">
          <a:xfrm>
            <a:off x="3922773" y="1895551"/>
            <a:ext cx="4864091" cy="1603185"/>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96" name="Rectangle 195"/>
          <p:cNvSpPr/>
          <p:nvPr/>
        </p:nvSpPr>
        <p:spPr bwMode="auto">
          <a:xfrm>
            <a:off x="3922773" y="3538753"/>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197" name="Rectangle 196"/>
          <p:cNvSpPr/>
          <p:nvPr/>
        </p:nvSpPr>
        <p:spPr bwMode="auto">
          <a:xfrm>
            <a:off x="3437259" y="1895551"/>
            <a:ext cx="491767" cy="16031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p:cNvSpPr/>
          <p:nvPr/>
        </p:nvSpPr>
        <p:spPr bwMode="auto">
          <a:xfrm>
            <a:off x="3437259" y="3538753"/>
            <a:ext cx="49176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What is a container?</a:t>
            </a:r>
          </a:p>
        </p:txBody>
      </p:sp>
      <p:sp>
        <p:nvSpPr>
          <p:cNvPr id="306" name="TextBox 305"/>
          <p:cNvSpPr txBox="1"/>
          <p:nvPr/>
        </p:nvSpPr>
        <p:spPr>
          <a:xfrm>
            <a:off x="1" y="1486746"/>
            <a:ext cx="12193588"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t>Containers </a:t>
            </a:r>
            <a:r>
              <a:rPr lang="en-US" kern="0" dirty="0"/>
              <a:t>= Operating system virtualization</a:t>
            </a:r>
          </a:p>
        </p:txBody>
      </p:sp>
      <p:sp>
        <p:nvSpPr>
          <p:cNvPr id="126" name="TextBox 125"/>
          <p:cNvSpPr txBox="1"/>
          <p:nvPr/>
        </p:nvSpPr>
        <p:spPr>
          <a:xfrm>
            <a:off x="1590" y="4734897"/>
            <a:ext cx="12192000"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t>Traditional virtual machines </a:t>
            </a:r>
            <a:r>
              <a:rPr lang="en-US" kern="0" dirty="0"/>
              <a:t>= hardware virtualization</a:t>
            </a:r>
          </a:p>
        </p:txBody>
      </p:sp>
      <p:grpSp>
        <p:nvGrpSpPr>
          <p:cNvPr id="74" name="Group 73"/>
          <p:cNvGrpSpPr/>
          <p:nvPr/>
        </p:nvGrpSpPr>
        <p:grpSpPr>
          <a:xfrm>
            <a:off x="3539465" y="2591958"/>
            <a:ext cx="272570" cy="214763"/>
            <a:chOff x="4962525" y="2536825"/>
            <a:chExt cx="2260600" cy="1781175"/>
          </a:xfrm>
          <a:solidFill>
            <a:schemeClr val="tx2"/>
          </a:solidFill>
        </p:grpSpPr>
        <p:sp>
          <p:nvSpPr>
            <p:cNvPr id="7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7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nvGrpSpPr>
          <p:cNvPr id="79" name="Group 78"/>
          <p:cNvGrpSpPr/>
          <p:nvPr/>
        </p:nvGrpSpPr>
        <p:grpSpPr>
          <a:xfrm>
            <a:off x="3583842" y="3666549"/>
            <a:ext cx="179250" cy="232272"/>
            <a:chOff x="5260975" y="2352675"/>
            <a:chExt cx="1663700" cy="2155825"/>
          </a:xfrm>
          <a:solidFill>
            <a:schemeClr val="tx2"/>
          </a:solidFill>
        </p:grpSpPr>
        <p:sp>
          <p:nvSpPr>
            <p:cNvPr id="80"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81"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82"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83"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84"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sp>
        <p:nvSpPr>
          <p:cNvPr id="89" name="Rectangle 88"/>
          <p:cNvSpPr/>
          <p:nvPr/>
        </p:nvSpPr>
        <p:spPr bwMode="auto">
          <a:xfrm>
            <a:off x="4970614" y="2391447"/>
            <a:ext cx="3739958"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US" sz="1568" dirty="0">
                <a:solidFill>
                  <a:schemeClr val="tx2"/>
                </a:solidFill>
              </a:rPr>
              <a:t>Applications</a:t>
            </a:r>
          </a:p>
        </p:txBody>
      </p:sp>
      <p:grpSp>
        <p:nvGrpSpPr>
          <p:cNvPr id="5" name="Group 4"/>
          <p:cNvGrpSpPr/>
          <p:nvPr/>
        </p:nvGrpSpPr>
        <p:grpSpPr>
          <a:xfrm>
            <a:off x="4485101" y="2391447"/>
            <a:ext cx="491767" cy="487863"/>
            <a:chOff x="4495435" y="2334205"/>
            <a:chExt cx="501628" cy="497646"/>
          </a:xfrm>
        </p:grpSpPr>
        <p:sp>
          <p:nvSpPr>
            <p:cNvPr id="88" name="Rectangle 87"/>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89"/>
            <p:cNvGrpSpPr/>
            <p:nvPr/>
          </p:nvGrpSpPr>
          <p:grpSpPr>
            <a:xfrm>
              <a:off x="4588362" y="2455579"/>
              <a:ext cx="315775" cy="254898"/>
              <a:chOff x="4406091" y="6049087"/>
              <a:chExt cx="3960813" cy="3197225"/>
            </a:xfrm>
            <a:solidFill>
              <a:schemeClr val="tx1"/>
            </a:solidFill>
          </p:grpSpPr>
          <p:sp>
            <p:nvSpPr>
              <p:cNvPr id="9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sp>
            <p:nvSpPr>
              <p:cNvPr id="92"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sp>
            <p:nvSpPr>
              <p:cNvPr id="9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grpSp>
      </p:grpSp>
      <p:sp>
        <p:nvSpPr>
          <p:cNvPr id="70" name="Rectangle 69"/>
          <p:cNvSpPr/>
          <p:nvPr/>
        </p:nvSpPr>
        <p:spPr bwMode="auto">
          <a:xfrm>
            <a:off x="4970614" y="2899320"/>
            <a:ext cx="3739958"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US" sz="1568" dirty="0">
                <a:solidFill>
                  <a:schemeClr val="tx2"/>
                </a:solidFill>
              </a:rPr>
              <a:t>Kernel</a:t>
            </a:r>
          </a:p>
        </p:txBody>
      </p:sp>
      <p:grpSp>
        <p:nvGrpSpPr>
          <p:cNvPr id="6" name="Group 5"/>
          <p:cNvGrpSpPr/>
          <p:nvPr/>
        </p:nvGrpSpPr>
        <p:grpSpPr>
          <a:xfrm>
            <a:off x="4485101" y="2899320"/>
            <a:ext cx="491767" cy="487863"/>
            <a:chOff x="4498836" y="2852262"/>
            <a:chExt cx="501628" cy="497646"/>
          </a:xfrm>
        </p:grpSpPr>
        <p:sp>
          <p:nvSpPr>
            <p:cNvPr id="69" name="Rectangle 6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95"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85" name="Rectangle 84"/>
          <p:cNvSpPr/>
          <p:nvPr/>
        </p:nvSpPr>
        <p:spPr bwMode="auto">
          <a:xfrm>
            <a:off x="3922774" y="5137211"/>
            <a:ext cx="1710307"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86" name="Rectangle 85"/>
          <p:cNvSpPr/>
          <p:nvPr/>
        </p:nvSpPr>
        <p:spPr bwMode="auto">
          <a:xfrm>
            <a:off x="3922773" y="5665095"/>
            <a:ext cx="1710308"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87" name="Rectangle 86"/>
          <p:cNvSpPr/>
          <p:nvPr/>
        </p:nvSpPr>
        <p:spPr bwMode="auto">
          <a:xfrm>
            <a:off x="3922773" y="6192977"/>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94" name="Group 93"/>
          <p:cNvGrpSpPr/>
          <p:nvPr/>
        </p:nvGrpSpPr>
        <p:grpSpPr>
          <a:xfrm>
            <a:off x="3431004" y="5137211"/>
            <a:ext cx="491767" cy="487863"/>
            <a:chOff x="5303837" y="3192462"/>
            <a:chExt cx="501628" cy="497646"/>
          </a:xfrm>
        </p:grpSpPr>
        <p:sp>
          <p:nvSpPr>
            <p:cNvPr id="96" name="Rectangle 95"/>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7" name="Group 96"/>
            <p:cNvGrpSpPr/>
            <p:nvPr/>
          </p:nvGrpSpPr>
          <p:grpSpPr>
            <a:xfrm>
              <a:off x="5434446" y="3309789"/>
              <a:ext cx="236804" cy="262982"/>
              <a:chOff x="7434263" y="-2105025"/>
              <a:chExt cx="947737" cy="1052512"/>
            </a:xfrm>
            <a:solidFill>
              <a:schemeClr val="tx2"/>
            </a:solidFill>
          </p:grpSpPr>
          <p:sp>
            <p:nvSpPr>
              <p:cNvPr id="98"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99"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00"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01" name="Group 100"/>
          <p:cNvGrpSpPr/>
          <p:nvPr/>
        </p:nvGrpSpPr>
        <p:grpSpPr>
          <a:xfrm>
            <a:off x="3431003" y="5665095"/>
            <a:ext cx="491767" cy="487863"/>
            <a:chOff x="5303836" y="3730931"/>
            <a:chExt cx="501628" cy="497646"/>
          </a:xfrm>
        </p:grpSpPr>
        <p:sp>
          <p:nvSpPr>
            <p:cNvPr id="102" name="Rectangle 101"/>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5414027" y="3888749"/>
              <a:ext cx="278036" cy="219069"/>
              <a:chOff x="4962525" y="2536825"/>
              <a:chExt cx="2260600" cy="1781175"/>
            </a:xfrm>
            <a:solidFill>
              <a:schemeClr val="tx2"/>
            </a:solidFill>
          </p:grpSpPr>
          <p:sp>
            <p:nvSpPr>
              <p:cNvPr id="10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0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06" name="Group 105"/>
          <p:cNvGrpSpPr/>
          <p:nvPr/>
        </p:nvGrpSpPr>
        <p:grpSpPr>
          <a:xfrm>
            <a:off x="3431004" y="6192977"/>
            <a:ext cx="491767" cy="487863"/>
            <a:chOff x="5303837" y="4269398"/>
            <a:chExt cx="501628" cy="497646"/>
          </a:xfrm>
        </p:grpSpPr>
        <p:sp>
          <p:nvSpPr>
            <p:cNvPr id="107" name="Rectangle 106"/>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p:cNvGrpSpPr/>
            <p:nvPr/>
          </p:nvGrpSpPr>
          <p:grpSpPr>
            <a:xfrm>
              <a:off x="5453359" y="4399756"/>
              <a:ext cx="182844" cy="236930"/>
              <a:chOff x="5260945" y="2352669"/>
              <a:chExt cx="1663693" cy="2155821"/>
            </a:xfrm>
            <a:solidFill>
              <a:schemeClr val="tx2"/>
            </a:solidFill>
          </p:grpSpPr>
          <p:sp>
            <p:nvSpPr>
              <p:cNvPr id="109"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0"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1"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2"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3"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14" name="Group 113"/>
          <p:cNvGrpSpPr/>
          <p:nvPr/>
        </p:nvGrpSpPr>
        <p:grpSpPr>
          <a:xfrm>
            <a:off x="5744360" y="5131828"/>
            <a:ext cx="3042503" cy="996758"/>
            <a:chOff x="5857925" y="3188946"/>
            <a:chExt cx="3103512" cy="1016745"/>
          </a:xfrm>
        </p:grpSpPr>
        <p:sp>
          <p:nvSpPr>
            <p:cNvPr id="115" name="Rectangle 114"/>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16" name="Rectangle 115"/>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17" name="Rectangle 116"/>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18" name="Rectangle 117"/>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19" name="Rectangle 118"/>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20" name="Rectangle 119"/>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121" name="Group 120"/>
            <p:cNvGrpSpPr/>
            <p:nvPr/>
          </p:nvGrpSpPr>
          <p:grpSpPr>
            <a:xfrm>
              <a:off x="6198500" y="3595918"/>
              <a:ext cx="197996" cy="219885"/>
              <a:chOff x="7434267" y="-1318825"/>
              <a:chExt cx="947742" cy="1052511"/>
            </a:xfrm>
            <a:solidFill>
              <a:schemeClr val="accent1"/>
            </a:solidFill>
          </p:grpSpPr>
          <p:sp>
            <p:nvSpPr>
              <p:cNvPr id="143"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44"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45"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22" name="Group 121"/>
            <p:cNvGrpSpPr/>
            <p:nvPr/>
          </p:nvGrpSpPr>
          <p:grpSpPr>
            <a:xfrm>
              <a:off x="6169600" y="3943800"/>
              <a:ext cx="255791" cy="201540"/>
              <a:chOff x="4962525" y="3988427"/>
              <a:chExt cx="2260600" cy="1781175"/>
            </a:xfrm>
            <a:solidFill>
              <a:schemeClr val="accent1"/>
            </a:solidFill>
          </p:grpSpPr>
          <p:sp>
            <p:nvSpPr>
              <p:cNvPr id="141"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42"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23" name="TextBox 122"/>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124" name="Group 123"/>
            <p:cNvGrpSpPr/>
            <p:nvPr/>
          </p:nvGrpSpPr>
          <p:grpSpPr>
            <a:xfrm>
              <a:off x="7310684" y="3592441"/>
              <a:ext cx="197995" cy="219886"/>
              <a:chOff x="7434263" y="-1335463"/>
              <a:chExt cx="947737" cy="1052514"/>
            </a:xfrm>
            <a:solidFill>
              <a:schemeClr val="accent1"/>
            </a:solidFill>
          </p:grpSpPr>
          <p:sp>
            <p:nvSpPr>
              <p:cNvPr id="13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3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4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25" name="Group 124"/>
            <p:cNvGrpSpPr/>
            <p:nvPr/>
          </p:nvGrpSpPr>
          <p:grpSpPr>
            <a:xfrm>
              <a:off x="7281786" y="3940325"/>
              <a:ext cx="255791" cy="201540"/>
              <a:chOff x="4962525" y="3957709"/>
              <a:chExt cx="2260600" cy="1781175"/>
            </a:xfrm>
            <a:solidFill>
              <a:schemeClr val="accent1"/>
            </a:solidFill>
          </p:grpSpPr>
          <p:sp>
            <p:nvSpPr>
              <p:cNvPr id="13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3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27" name="TextBox 126"/>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128" name="Group 127"/>
            <p:cNvGrpSpPr/>
            <p:nvPr/>
          </p:nvGrpSpPr>
          <p:grpSpPr>
            <a:xfrm>
              <a:off x="8422868" y="3592442"/>
              <a:ext cx="197995" cy="219885"/>
              <a:chOff x="7434263" y="-1335457"/>
              <a:chExt cx="947737" cy="1052513"/>
            </a:xfrm>
            <a:solidFill>
              <a:schemeClr val="accent1"/>
            </a:solidFill>
          </p:grpSpPr>
          <p:sp>
            <p:nvSpPr>
              <p:cNvPr id="133"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34"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35"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29" name="Group 128"/>
            <p:cNvGrpSpPr/>
            <p:nvPr/>
          </p:nvGrpSpPr>
          <p:grpSpPr>
            <a:xfrm>
              <a:off x="8393970" y="3940325"/>
              <a:ext cx="255791" cy="201540"/>
              <a:chOff x="4962525" y="3957717"/>
              <a:chExt cx="2260600" cy="1781175"/>
            </a:xfrm>
            <a:solidFill>
              <a:schemeClr val="accent1"/>
            </a:solidFill>
          </p:grpSpPr>
          <p:sp>
            <p:nvSpPr>
              <p:cNvPr id="131"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32"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30" name="TextBox 129"/>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spTree>
    <p:extLst>
      <p:ext uri="{BB962C8B-B14F-4D97-AF65-F5344CB8AC3E}">
        <p14:creationId xmlns:p14="http://schemas.microsoft.com/office/powerpoint/2010/main" val="323293223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69239" y="1189495"/>
            <a:ext cx="11653523" cy="1387941"/>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55731" y="3456577"/>
            <a:ext cx="1734899" cy="3018516"/>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pic>
            <p:nvPicPr>
              <p:cNvPr id="84" name="Picture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5" y="6065370"/>
                <a:ext cx="1904999" cy="535133"/>
              </a:xfrm>
              <a:prstGeom prst="rect">
                <a:avLst/>
              </a:prstGeom>
              <a:noFill/>
            </p:spPr>
            <p:txBody>
              <a:bodyPr wrap="square" lIns="179285" tIns="143428" rIns="179285" bIns="143428" rtlCol="0">
                <a:spAutoFit/>
              </a:bodyPr>
              <a:lstStyle/>
              <a:p>
                <a:pPr algn="ctr">
                  <a:lnSpc>
                    <a:spcPct val="90000"/>
                  </a:lnSpc>
                  <a:spcAft>
                    <a:spcPts val="588"/>
                  </a:spcAft>
                </a:pPr>
                <a:r>
                  <a:rPr lang="en-US" sz="1176"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IIS</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My Website</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grpSp>
        <p:nvGrpSpPr>
          <p:cNvPr id="97" name="Group 96"/>
          <p:cNvGrpSpPr/>
          <p:nvPr/>
        </p:nvGrpSpPr>
        <p:grpSpPr>
          <a:xfrm>
            <a:off x="8859977" y="5565910"/>
            <a:ext cx="1734899" cy="909183"/>
            <a:chOff x="8330223" y="5599239"/>
            <a:chExt cx="2066233" cy="1082820"/>
          </a:xfrm>
        </p:grpSpPr>
        <p:grpSp>
          <p:nvGrpSpPr>
            <p:cNvPr id="98" name="Group 97"/>
            <p:cNvGrpSpPr/>
            <p:nvPr/>
          </p:nvGrpSpPr>
          <p:grpSpPr>
            <a:xfrm>
              <a:off x="8330223" y="5599239"/>
              <a:ext cx="2066233"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pic>
          <p:nvPicPr>
            <p:cNvPr id="99" name="Picture 9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5" y="6065370"/>
              <a:ext cx="1904999" cy="535133"/>
            </a:xfrm>
            <a:prstGeom prst="rect">
              <a:avLst/>
            </a:prstGeom>
            <a:noFill/>
          </p:spPr>
          <p:txBody>
            <a:bodyPr wrap="square" lIns="179285" tIns="143428" rIns="179285" bIns="143428" rtlCol="0">
              <a:spAutoFit/>
            </a:bodyPr>
            <a:lstStyle/>
            <a:p>
              <a:pPr algn="ctr">
                <a:lnSpc>
                  <a:spcPct val="90000"/>
                </a:lnSpc>
                <a:spcAft>
                  <a:spcPts val="588"/>
                </a:spcAft>
              </a:pPr>
              <a:r>
                <a:rPr lang="en-US" sz="1176" i="1" dirty="0">
                  <a:solidFill>
                    <a:schemeClr val="bg1"/>
                  </a:solidFill>
                </a:rPr>
                <a:t>10.0.14393.0</a:t>
              </a:r>
            </a:p>
          </p:txBody>
        </p:sp>
      </p:grpSp>
      <p:grpSp>
        <p:nvGrpSpPr>
          <p:cNvPr id="104" name="Group 103"/>
          <p:cNvGrpSpPr/>
          <p:nvPr/>
        </p:nvGrpSpPr>
        <p:grpSpPr>
          <a:xfrm>
            <a:off x="8859977" y="4511244"/>
            <a:ext cx="1734899" cy="909183"/>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IIS</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08" name="Group 107"/>
          <p:cNvGrpSpPr/>
          <p:nvPr/>
        </p:nvGrpSpPr>
        <p:grpSpPr>
          <a:xfrm>
            <a:off x="8859977" y="3456577"/>
            <a:ext cx="1734899" cy="909183"/>
            <a:chOff x="1951037" y="4049747"/>
            <a:chExt cx="2689850" cy="1409630"/>
          </a:xfrm>
        </p:grpSpPr>
        <p:sp>
          <p:nvSpPr>
            <p:cNvPr id="109" name="Rectangle 10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My Website</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ight Bracket 10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11" name="Left Bracket 11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53" name="Group 52"/>
          <p:cNvGrpSpPr/>
          <p:nvPr/>
        </p:nvGrpSpPr>
        <p:grpSpPr>
          <a:xfrm>
            <a:off x="8855572" y="2383171"/>
            <a:ext cx="1734899" cy="909183"/>
            <a:chOff x="1951037" y="4049747"/>
            <a:chExt cx="2689850" cy="1409630"/>
          </a:xfrm>
        </p:grpSpPr>
        <p:sp>
          <p:nvSpPr>
            <p:cNvPr id="54" name="Rectangle 5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KB123456</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55" name="Right Bracket 5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56" name="Left Bracket 5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sp>
        <p:nvSpPr>
          <p:cNvPr id="67" name="Arrow: Right 66"/>
          <p:cNvSpPr/>
          <p:nvPr/>
        </p:nvSpPr>
        <p:spPr bwMode="auto">
          <a:xfrm>
            <a:off x="3481118" y="4601508"/>
            <a:ext cx="5300633" cy="728267"/>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70" name="Arrow: Right 69"/>
          <p:cNvSpPr/>
          <p:nvPr/>
        </p:nvSpPr>
        <p:spPr bwMode="auto">
          <a:xfrm>
            <a:off x="3481118" y="3503702"/>
            <a:ext cx="5300633" cy="728267"/>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73" name="Arrow: Right 72"/>
          <p:cNvSpPr/>
          <p:nvPr/>
        </p:nvSpPr>
        <p:spPr bwMode="auto">
          <a:xfrm>
            <a:off x="3481118" y="5656172"/>
            <a:ext cx="5300633" cy="728267"/>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74" name="TextBox 73"/>
          <p:cNvSpPr txBox="1"/>
          <p:nvPr/>
        </p:nvSpPr>
        <p:spPr>
          <a:xfrm>
            <a:off x="3487250" y="5780434"/>
            <a:ext cx="4805581" cy="479745"/>
          </a:xfrm>
          <a:prstGeom prst="rect">
            <a:avLst/>
          </a:prstGeom>
          <a:noFill/>
        </p:spPr>
        <p:txBody>
          <a:bodyPr wrap="square" lIns="179285" tIns="143428" rIns="179285" bIns="143428" rtlCol="0" anchor="ctr">
            <a:spAutoFit/>
          </a:bodyPr>
          <a:lstStyle/>
          <a:p>
            <a:pPr algn="ctr">
              <a:lnSpc>
                <a:spcPct val="90000"/>
              </a:lnSpc>
              <a:spcAft>
                <a:spcPts val="588"/>
              </a:spcAft>
            </a:pPr>
            <a:r>
              <a:rPr lang="en-US" sz="1372" dirty="0">
                <a:solidFill>
                  <a:schemeClr val="bg1"/>
                </a:solidFill>
              </a:rPr>
              <a:t>Same Image</a:t>
            </a:r>
          </a:p>
        </p:txBody>
      </p:sp>
      <p:sp>
        <p:nvSpPr>
          <p:cNvPr id="76" name="TextBox 75"/>
          <p:cNvSpPr txBox="1"/>
          <p:nvPr/>
        </p:nvSpPr>
        <p:spPr>
          <a:xfrm>
            <a:off x="3481428" y="4725769"/>
            <a:ext cx="4805581" cy="479745"/>
          </a:xfrm>
          <a:prstGeom prst="rect">
            <a:avLst/>
          </a:prstGeom>
          <a:noFill/>
        </p:spPr>
        <p:txBody>
          <a:bodyPr wrap="square" lIns="179285" tIns="143428" rIns="179285" bIns="143428" rtlCol="0" anchor="ctr">
            <a:spAutoFit/>
          </a:bodyPr>
          <a:lstStyle/>
          <a:p>
            <a:pPr algn="ctr">
              <a:lnSpc>
                <a:spcPct val="90000"/>
              </a:lnSpc>
              <a:spcAft>
                <a:spcPts val="588"/>
              </a:spcAft>
            </a:pPr>
            <a:r>
              <a:rPr lang="en-US" sz="1372" dirty="0">
                <a:solidFill>
                  <a:schemeClr val="bg1"/>
                </a:solidFill>
              </a:rPr>
              <a:t>Same Image</a:t>
            </a:r>
          </a:p>
        </p:txBody>
      </p:sp>
      <p:sp>
        <p:nvSpPr>
          <p:cNvPr id="77" name="TextBox 76"/>
          <p:cNvSpPr txBox="1"/>
          <p:nvPr/>
        </p:nvSpPr>
        <p:spPr>
          <a:xfrm>
            <a:off x="3481428" y="3621574"/>
            <a:ext cx="4805581" cy="479745"/>
          </a:xfrm>
          <a:prstGeom prst="rect">
            <a:avLst/>
          </a:prstGeom>
          <a:noFill/>
        </p:spPr>
        <p:txBody>
          <a:bodyPr wrap="square" lIns="179285" tIns="143428" rIns="179285" bIns="143428" rtlCol="0" anchor="ctr">
            <a:spAutoFit/>
          </a:bodyPr>
          <a:lstStyle/>
          <a:p>
            <a:pPr algn="ctr">
              <a:lnSpc>
                <a:spcPct val="90000"/>
              </a:lnSpc>
              <a:spcAft>
                <a:spcPts val="588"/>
              </a:spcAft>
            </a:pPr>
            <a:r>
              <a:rPr lang="en-US" sz="1372" dirty="0">
                <a:solidFill>
                  <a:schemeClr val="bg1"/>
                </a:solidFill>
              </a:rPr>
              <a:t>Same Image</a:t>
            </a:r>
          </a:p>
        </p:txBody>
      </p:sp>
    </p:spTree>
    <p:extLst>
      <p:ext uri="{BB962C8B-B14F-4D97-AF65-F5344CB8AC3E}">
        <p14:creationId xmlns:p14="http://schemas.microsoft.com/office/powerpoint/2010/main" val="319829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201529" y="290403"/>
            <a:ext cx="1045912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5881" b="1" dirty="0">
                <a:solidFill>
                  <a:srgbClr val="9B4F96"/>
                </a:solidFill>
              </a:rPr>
              <a:t>Visual Studio Docker Tools</a:t>
            </a:r>
          </a:p>
        </p:txBody>
      </p:sp>
      <p:sp>
        <p:nvSpPr>
          <p:cNvPr id="15" name="Text Placeholder 2"/>
          <p:cNvSpPr txBox="1">
            <a:spLocks/>
          </p:cNvSpPr>
          <p:nvPr/>
        </p:nvSpPr>
        <p:spPr>
          <a:xfrm>
            <a:off x="270893" y="1701298"/>
            <a:ext cx="7168876" cy="2018262"/>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381" indent="-609381" defTabSz="914192"/>
            <a:r>
              <a:rPr lang="en-US" sz="3200" dirty="0"/>
              <a:t>Run, Debug, Test Web &amp; Console apps in docker containers</a:t>
            </a:r>
          </a:p>
          <a:p>
            <a:pPr marL="761725" lvl="1" indent="-152345" defTabSz="914192"/>
            <a:r>
              <a:rPr lang="en-US" sz="1467" i="1" dirty="0"/>
              <a:t>Linux today, Windows Server &amp; Nano Server coming soon</a:t>
            </a:r>
          </a:p>
          <a:p>
            <a:pPr marL="609381" indent="-609381" defTabSz="914192"/>
            <a:r>
              <a:rPr lang="en-US" sz="3200" dirty="0"/>
              <a:t>F5 Debugging</a:t>
            </a:r>
          </a:p>
          <a:p>
            <a:pPr marL="609381" indent="-609381" defTabSz="914192"/>
            <a:r>
              <a:rPr lang="en-US" sz="3200" dirty="0"/>
              <a:t>Edit &amp; Refresh of code</a:t>
            </a:r>
          </a:p>
          <a:p>
            <a:pPr marL="609381" indent="-609381" defTabSz="914192"/>
            <a:r>
              <a:rPr lang="en-US" sz="3200" dirty="0"/>
              <a:t>Scaffolds docker assets</a:t>
            </a:r>
          </a:p>
          <a:p>
            <a:pPr marL="761725" lvl="1" indent="-224286" defTabSz="914192">
              <a:tabLst>
                <a:tab pos="1218762" algn="l"/>
              </a:tabLst>
            </a:pPr>
            <a:r>
              <a:rPr lang="en-US" sz="1866" dirty="0"/>
              <a:t>Dockerfile, docker-</a:t>
            </a:r>
            <a:r>
              <a:rPr lang="en-US" sz="1866" dirty="0" err="1"/>
              <a:t>compose.yml</a:t>
            </a:r>
            <a:endParaRPr lang="en-US" sz="1866" dirty="0"/>
          </a:p>
        </p:txBody>
      </p:sp>
      <p:grpSp>
        <p:nvGrpSpPr>
          <p:cNvPr id="16" name="Group 15"/>
          <p:cNvGrpSpPr/>
          <p:nvPr/>
        </p:nvGrpSpPr>
        <p:grpSpPr>
          <a:xfrm rot="446270">
            <a:off x="6505865" y="4904097"/>
            <a:ext cx="3326040" cy="1536065"/>
            <a:chOff x="3779912" y="3698066"/>
            <a:chExt cx="2495238" cy="1152376"/>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779912" y="3931627"/>
              <a:ext cx="2495238" cy="918815"/>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4674" y="3698066"/>
              <a:ext cx="790476" cy="257143"/>
            </a:xfrm>
            <a:prstGeom prst="rect">
              <a:avLst/>
            </a:prstGeom>
            <a:ln>
              <a:noFill/>
            </a:ln>
            <a:effectLst>
              <a:outerShdw blurRad="292100" dist="139700" dir="2700000" algn="tl" rotWithShape="0">
                <a:srgbClr val="333333">
                  <a:alpha val="65000"/>
                </a:srgbClr>
              </a:outerShdw>
            </a:effectLst>
          </p:spPr>
        </p:pic>
      </p:grpSp>
      <p:sp>
        <p:nvSpPr>
          <p:cNvPr id="19" name="TextBox 18"/>
          <p:cNvSpPr txBox="1"/>
          <p:nvPr/>
        </p:nvSpPr>
        <p:spPr>
          <a:xfrm>
            <a:off x="2928546" y="6371554"/>
            <a:ext cx="4031304" cy="468972"/>
          </a:xfrm>
          <a:prstGeom prst="rect">
            <a:avLst/>
          </a:prstGeom>
          <a:noFill/>
        </p:spPr>
        <p:txBody>
          <a:bodyPr wrap="square" rtlCol="0">
            <a:spAutoFit/>
          </a:bodyPr>
          <a:lstStyle/>
          <a:p>
            <a:pPr defTabSz="896214"/>
            <a:r>
              <a:rPr lang="en-US" sz="2400" kern="0" dirty="0">
                <a:solidFill>
                  <a:sysClr val="windowText" lastClr="000000"/>
                </a:solidFill>
                <a:hlinkClick r:id="rId4"/>
              </a:rPr>
              <a:t>aka.ms/</a:t>
            </a:r>
            <a:r>
              <a:rPr lang="en-US" sz="2400" kern="0" dirty="0" err="1">
                <a:solidFill>
                  <a:sysClr val="windowText" lastClr="000000"/>
                </a:solidFill>
                <a:hlinkClick r:id="rId4"/>
              </a:rPr>
              <a:t>DockerToolsForVS</a:t>
            </a:r>
            <a:endParaRPr lang="en-US" sz="2400" kern="0" dirty="0">
              <a:solidFill>
                <a:sysClr val="windowText" lastClr="000000"/>
              </a:solidFill>
            </a:endParaRPr>
          </a:p>
        </p:txBody>
      </p:sp>
      <p:pic>
        <p:nvPicPr>
          <p:cNvPr id="20" name="Picture 19"/>
          <p:cNvPicPr>
            <a:picLocks noChangeAspect="1"/>
          </p:cNvPicPr>
          <p:nvPr/>
        </p:nvPicPr>
        <p:blipFill rotWithShape="1">
          <a:blip r:embed="rId5"/>
          <a:srcRect l="19583" t="6961" r="36613" b="43001"/>
          <a:stretch/>
        </p:blipFill>
        <p:spPr>
          <a:xfrm rot="203434">
            <a:off x="6864995" y="1396726"/>
            <a:ext cx="5339066" cy="3430559"/>
          </a:xfrm>
          <a:prstGeom prst="rect">
            <a:avLst/>
          </a:prstGeom>
          <a:ln>
            <a:noFill/>
          </a:ln>
          <a:effectLst>
            <a:outerShdw blurRad="292100" dist="139700" dir="2700000" algn="tl" rotWithShape="0">
              <a:srgbClr val="333333">
                <a:alpha val="65000"/>
              </a:srgbClr>
            </a:outerShdw>
          </a:effectLst>
        </p:spPr>
      </p:pic>
      <p:pic>
        <p:nvPicPr>
          <p:cNvPr id="21" name="Picture 20"/>
          <p:cNvPicPr>
            <a:picLocks noChangeAspect="1"/>
          </p:cNvPicPr>
          <p:nvPr/>
        </p:nvPicPr>
        <p:blipFill rotWithShape="1">
          <a:blip r:embed="rId6"/>
          <a:srcRect l="1806" t="9549" r="66538" b="68871"/>
          <a:stretch/>
        </p:blipFill>
        <p:spPr>
          <a:xfrm>
            <a:off x="3155994" y="5214227"/>
            <a:ext cx="2476447" cy="915810"/>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rotWithShape="1">
          <a:blip r:embed="rId7"/>
          <a:srcRect l="1823" t="9306" r="69687" b="66800"/>
          <a:stretch/>
        </p:blipFill>
        <p:spPr>
          <a:xfrm rot="21288654">
            <a:off x="269682" y="5302263"/>
            <a:ext cx="2394368" cy="1129600"/>
          </a:xfrm>
          <a:prstGeom prst="rect">
            <a:avLst/>
          </a:prstGeom>
          <a:ln>
            <a:noFill/>
          </a:ln>
          <a:effectLst>
            <a:outerShdw blurRad="292100" dist="139700" dir="2700000" algn="tl" rotWithShape="0">
              <a:srgbClr val="333333">
                <a:alpha val="65000"/>
              </a:srgbClr>
            </a:outerShdw>
          </a:effectLst>
        </p:spPr>
      </p:pic>
      <p:pic>
        <p:nvPicPr>
          <p:cNvPr id="23" name="Picture 4" descr="https://zapier.cachefly.net/storage/services/59152a3a91bfe0ddd2fc9b978448593a.128x128.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9704" t="22115" r="21627" b="23287"/>
          <a:stretch/>
        </p:blipFill>
        <p:spPr bwMode="auto">
          <a:xfrm>
            <a:off x="233251" y="290402"/>
            <a:ext cx="970161" cy="902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96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 Code</a:t>
            </a:r>
          </a:p>
        </p:txBody>
      </p:sp>
      <p:pic>
        <p:nvPicPr>
          <p:cNvPr id="1026" name="Picture 2" descr="intelliSens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01297" y="1352550"/>
            <a:ext cx="99917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39686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 Differently</a:t>
            </a:r>
          </a:p>
        </p:txBody>
      </p:sp>
      <p:sp>
        <p:nvSpPr>
          <p:cNvPr id="3" name="Content Placeholder 2"/>
          <p:cNvSpPr>
            <a:spLocks noGrp="1"/>
          </p:cNvSpPr>
          <p:nvPr>
            <p:ph idx="1"/>
          </p:nvPr>
        </p:nvSpPr>
        <p:spPr>
          <a:xfrm>
            <a:off x="269241" y="1189496"/>
            <a:ext cx="11653521" cy="4043133"/>
          </a:xfrm>
        </p:spPr>
        <p:txBody>
          <a:bodyPr/>
          <a:lstStyle/>
          <a:p>
            <a:r>
              <a:rPr lang="en-US" dirty="0"/>
              <a:t>Think: Modular Design</a:t>
            </a:r>
          </a:p>
          <a:p>
            <a:r>
              <a:rPr lang="en-US" dirty="0"/>
              <a:t>Think: </a:t>
            </a:r>
            <a:r>
              <a:rPr lang="en-US" dirty="0" err="1"/>
              <a:t>Microservices</a:t>
            </a:r>
            <a:endParaRPr lang="en-US" dirty="0"/>
          </a:p>
          <a:p>
            <a:r>
              <a:rPr lang="en-US" dirty="0"/>
              <a:t>Think: Composable</a:t>
            </a:r>
          </a:p>
          <a:p>
            <a:r>
              <a:rPr lang="en-US" dirty="0"/>
              <a:t>Think: Scalable Units</a:t>
            </a:r>
          </a:p>
          <a:p>
            <a:r>
              <a:rPr lang="en-US" dirty="0"/>
              <a:t>Think: Immutable</a:t>
            </a:r>
          </a:p>
          <a:p>
            <a:r>
              <a:rPr lang="en-US" dirty="0"/>
              <a:t>Think: Swappable Units</a:t>
            </a:r>
            <a:endParaRPr lang="en-US" baseline="30000" dirty="0"/>
          </a:p>
        </p:txBody>
      </p:sp>
    </p:spTree>
    <p:extLst>
      <p:ext uri="{BB962C8B-B14F-4D97-AF65-F5344CB8AC3E}">
        <p14:creationId xmlns:p14="http://schemas.microsoft.com/office/powerpoint/2010/main" val="8263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Information	</a:t>
            </a:r>
          </a:p>
        </p:txBody>
      </p:sp>
      <p:sp>
        <p:nvSpPr>
          <p:cNvPr id="3" name="Text Placeholder 2"/>
          <p:cNvSpPr>
            <a:spLocks noGrp="1"/>
          </p:cNvSpPr>
          <p:nvPr>
            <p:ph type="body" sz="quarter" idx="10"/>
          </p:nvPr>
        </p:nvSpPr>
        <p:spPr>
          <a:xfrm>
            <a:off x="269240" y="1189176"/>
            <a:ext cx="11653523" cy="5382692"/>
          </a:xfrm>
        </p:spPr>
        <p:txBody>
          <a:bodyPr/>
          <a:lstStyle/>
          <a:p>
            <a:r>
              <a:rPr lang="en-US" dirty="0">
                <a:solidFill>
                  <a:schemeClr val="tx1"/>
                </a:solidFill>
                <a:hlinkClick r:id="rId2"/>
              </a:rPr>
              <a:t>https://github.com/tripdubroot/ContainerCamp</a:t>
            </a:r>
            <a:endParaRPr lang="en-US" dirty="0">
              <a:solidFill>
                <a:schemeClr val="tx1"/>
              </a:solidFill>
            </a:endParaRPr>
          </a:p>
          <a:p>
            <a:endParaRPr lang="en-US" sz="1800" dirty="0">
              <a:solidFill>
                <a:schemeClr val="tx1"/>
              </a:solidFill>
            </a:endParaRPr>
          </a:p>
          <a:p>
            <a:r>
              <a:rPr lang="en-US" dirty="0">
                <a:solidFill>
                  <a:schemeClr val="tx1"/>
                </a:solidFill>
                <a:hlinkClick r:id="rId3"/>
              </a:rPr>
              <a:t>https://marketplace.visualstudio.com/items?itemName=PeterJausovec.vscode-docker</a:t>
            </a:r>
            <a:endParaRPr lang="en-US" dirty="0">
              <a:solidFill>
                <a:schemeClr val="tx1"/>
              </a:solidFill>
            </a:endParaRPr>
          </a:p>
          <a:p>
            <a:endParaRPr lang="en-US" sz="1800" dirty="0">
              <a:solidFill>
                <a:schemeClr val="tx1"/>
              </a:solidFill>
            </a:endParaRPr>
          </a:p>
          <a:p>
            <a:r>
              <a:rPr lang="en-US" dirty="0">
                <a:solidFill>
                  <a:schemeClr val="tx1"/>
                </a:solidFill>
                <a:hlinkClick r:id="rId4"/>
              </a:rPr>
              <a:t>https://docs.microsoft.com/en-us/azure/container-service/</a:t>
            </a:r>
            <a:endParaRPr lang="en-US" dirty="0">
              <a:solidFill>
                <a:schemeClr val="tx1"/>
              </a:solidFill>
            </a:endParaRPr>
          </a:p>
          <a:p>
            <a:endParaRPr lang="en-US" sz="1800" dirty="0">
              <a:solidFill>
                <a:schemeClr val="tx1"/>
              </a:solidFill>
            </a:endParaRPr>
          </a:p>
          <a:p>
            <a:r>
              <a:rPr lang="en-US" dirty="0">
                <a:solidFill>
                  <a:schemeClr val="tx1"/>
                </a:solidFill>
                <a:hlinkClick r:id="rId5"/>
              </a:rPr>
              <a:t>https://docs.docker.com/</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80344323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69302" y="3693428"/>
            <a:ext cx="7171337" cy="1792326"/>
          </a:xfrm>
        </p:spPr>
        <p:txBody>
          <a:bodyPr/>
          <a:lstStyle/>
          <a:p>
            <a:r>
              <a:rPr lang="en-US" dirty="0">
                <a:solidFill>
                  <a:schemeClr val="tx1"/>
                </a:solidFill>
              </a:rPr>
              <a:t>James Sturtevant</a:t>
            </a:r>
          </a:p>
          <a:p>
            <a:r>
              <a:rPr lang="en-US" dirty="0">
                <a:solidFill>
                  <a:schemeClr val="tx1"/>
                </a:solidFill>
              </a:rPr>
              <a:t>@</a:t>
            </a:r>
            <a:r>
              <a:rPr lang="en-US" dirty="0" err="1">
                <a:solidFill>
                  <a:schemeClr val="tx1"/>
                </a:solidFill>
              </a:rPr>
              <a:t>aspenwilder</a:t>
            </a:r>
            <a:endParaRPr lang="en-US" dirty="0">
              <a:solidFill>
                <a:schemeClr val="tx1"/>
              </a:solidFill>
            </a:endParaRPr>
          </a:p>
          <a:p>
            <a:r>
              <a:rPr lang="en-US" dirty="0">
                <a:solidFill>
                  <a:schemeClr val="tx1"/>
                </a:solidFill>
              </a:rPr>
              <a:t>//</a:t>
            </a:r>
            <a:r>
              <a:rPr lang="en-US" dirty="0" err="1">
                <a:solidFill>
                  <a:schemeClr val="tx1"/>
                </a:solidFill>
              </a:rPr>
              <a:t>jamessturtevant</a:t>
            </a:r>
            <a:endParaRPr lang="en-US" dirty="0">
              <a:solidFill>
                <a:schemeClr val="tx1"/>
              </a:solidFill>
            </a:endParaRPr>
          </a:p>
          <a:p>
            <a:r>
              <a:rPr lang="en-US" dirty="0">
                <a:solidFill>
                  <a:schemeClr val="tx1"/>
                </a:solidFill>
              </a:rPr>
              <a:t>Aka.ms/jsch9</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9107" y="2291350"/>
            <a:ext cx="6053224" cy="3194404"/>
          </a:xfrm>
          <a:prstGeom prst="rect">
            <a:avLst/>
          </a:prstGeom>
        </p:spPr>
      </p:pic>
      <p:sp>
        <p:nvSpPr>
          <p:cNvPr id="7" name="Title 3"/>
          <p:cNvSpPr txBox="1">
            <a:spLocks/>
          </p:cNvSpPr>
          <p:nvPr/>
        </p:nvSpPr>
        <p:spPr>
          <a:xfrm>
            <a:off x="269301" y="1535547"/>
            <a:ext cx="8964185" cy="1793090"/>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5294" b="0" kern="1200" cap="none" spc="-98" baseline="0">
                <a:ln w="3175">
                  <a:noFill/>
                </a:ln>
                <a:gradFill>
                  <a:gsLst>
                    <a:gs pos="91000">
                      <a:schemeClr val="tx1"/>
                    </a:gs>
                    <a:gs pos="0">
                      <a:schemeClr val="tx1"/>
                    </a:gs>
                  </a:gsLst>
                  <a:lin ang="5400000" scaled="0"/>
                </a:gradFill>
                <a:effectLst/>
                <a:latin typeface="+mj-lt"/>
                <a:ea typeface="+mn-ea"/>
                <a:cs typeface="Segoe UI" pitchFamily="34" charset="0"/>
              </a:defRPr>
            </a:lvl1pPr>
          </a:lstStyle>
          <a:p>
            <a:r>
              <a:rPr lang="en-US" dirty="0">
                <a:solidFill>
                  <a:schemeClr val="tx1"/>
                </a:solidFill>
              </a:rPr>
              <a:t>Thank you!</a:t>
            </a:r>
            <a:br>
              <a:rPr lang="en-US" dirty="0"/>
            </a:br>
            <a:endParaRPr lang="en-US" dirty="0">
              <a:solidFill>
                <a:schemeClr val="tx1"/>
              </a:solidFill>
            </a:endParaRPr>
          </a:p>
        </p:txBody>
      </p:sp>
    </p:spTree>
    <p:extLst>
      <p:ext uri="{BB962C8B-B14F-4D97-AF65-F5344CB8AC3E}">
        <p14:creationId xmlns:p14="http://schemas.microsoft.com/office/powerpoint/2010/main" val="12661085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527697"/>
          </a:xfrm>
        </p:spPr>
        <p:txBody>
          <a:bodyPr/>
          <a:lstStyle/>
          <a:p>
            <a:pPr marL="728314" indent="-728314">
              <a:buFont typeface="+mj-lt"/>
              <a:buAutoNum type="arabicPeriod"/>
            </a:pPr>
            <a:r>
              <a:rPr lang="en-US" sz="3529" dirty="0">
                <a:solidFill>
                  <a:srgbClr val="0072C6"/>
                </a:solidFill>
              </a:rPr>
              <a:t>Docker client versus host</a:t>
            </a:r>
          </a:p>
          <a:p>
            <a:pPr marL="964860" lvl="1" indent="-728314"/>
            <a:r>
              <a:rPr lang="en-US" sz="1961" dirty="0"/>
              <a:t>Docker client is a command line interface (CLI) Docker</a:t>
            </a:r>
          </a:p>
          <a:p>
            <a:pPr marL="964860" lvl="1" indent="-728314"/>
            <a:r>
              <a:rPr lang="en-US" sz="1961" dirty="0"/>
              <a:t>Docker host is a Linux/Windows VM running Docker daemon (REST available)</a:t>
            </a:r>
          </a:p>
          <a:p>
            <a:pPr marL="728314" indent="-728314">
              <a:buFont typeface="+mj-lt"/>
              <a:buAutoNum type="arabicPeriod"/>
            </a:pPr>
            <a:r>
              <a:rPr lang="en-US" sz="3529" dirty="0">
                <a:solidFill>
                  <a:srgbClr val="0072C6"/>
                </a:solidFill>
              </a:rPr>
              <a:t>Docker Linux and Windows hosts </a:t>
            </a:r>
          </a:p>
          <a:p>
            <a:pPr lvl="1"/>
            <a:r>
              <a:rPr lang="en-US" sz="1961" dirty="0"/>
              <a:t>You can only create the same container as the underlying host VM - Linux host = Linux containers</a:t>
            </a:r>
            <a:endParaRPr lang="en-US" sz="3529" dirty="0">
              <a:solidFill>
                <a:srgbClr val="0072C6"/>
              </a:solidFill>
            </a:endParaRPr>
          </a:p>
          <a:p>
            <a:pPr marL="728314" indent="-728314">
              <a:buFont typeface="+mj-lt"/>
              <a:buAutoNum type="arabicPeriod"/>
            </a:pPr>
            <a:r>
              <a:rPr lang="en-US" sz="3529" dirty="0">
                <a:solidFill>
                  <a:srgbClr val="0072C6"/>
                </a:solidFill>
              </a:rPr>
              <a:t>Docker Image vs Docker Container</a:t>
            </a:r>
          </a:p>
          <a:p>
            <a:pPr lvl="1"/>
            <a:r>
              <a:rPr lang="en-US" sz="1961" dirty="0"/>
              <a:t>Image = The definition – literally a single file [My Website]</a:t>
            </a:r>
          </a:p>
          <a:p>
            <a:pPr lvl="1"/>
            <a:r>
              <a:rPr lang="en-US" sz="1961" dirty="0"/>
              <a:t>Container – An instance of an image [3 instances of My Website]</a:t>
            </a:r>
          </a:p>
        </p:txBody>
      </p:sp>
      <p:sp>
        <p:nvSpPr>
          <p:cNvPr id="3" name="Title 2"/>
          <p:cNvSpPr>
            <a:spLocks noGrp="1"/>
          </p:cNvSpPr>
          <p:nvPr>
            <p:ph type="title"/>
          </p:nvPr>
        </p:nvSpPr>
        <p:spPr/>
        <p:txBody>
          <a:bodyPr/>
          <a:lstStyle/>
          <a:p>
            <a:r>
              <a:rPr lang="en-US" dirty="0"/>
              <a:t>Common questions</a:t>
            </a:r>
          </a:p>
        </p:txBody>
      </p:sp>
    </p:spTree>
    <p:extLst>
      <p:ext uri="{BB962C8B-B14F-4D97-AF65-F5344CB8AC3E}">
        <p14:creationId xmlns:p14="http://schemas.microsoft.com/office/powerpoint/2010/main" val="203898941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0" name="Group 39"/>
          <p:cNvGrpSpPr/>
          <p:nvPr/>
        </p:nvGrpSpPr>
        <p:grpSpPr>
          <a:xfrm>
            <a:off x="109206" y="2523702"/>
            <a:ext cx="4866263" cy="2727945"/>
            <a:chOff x="3523102" y="1791568"/>
            <a:chExt cx="6746733" cy="3782104"/>
          </a:xfrm>
          <a:solidFill>
            <a:srgbClr val="25AAE1"/>
          </a:solidFill>
        </p:grpSpPr>
        <p:sp>
          <p:nvSpPr>
            <p:cNvPr id="30" name="Rectangle 2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8" name="Freeform 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9" name="Freeform 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46" name="Group 45"/>
          <p:cNvGrpSpPr/>
          <p:nvPr/>
        </p:nvGrpSpPr>
        <p:grpSpPr>
          <a:xfrm>
            <a:off x="5178394" y="3877212"/>
            <a:ext cx="3331445" cy="1867552"/>
            <a:chOff x="3523102" y="1791568"/>
            <a:chExt cx="6746733" cy="3782104"/>
          </a:xfrm>
          <a:solidFill>
            <a:srgbClr val="7030A0"/>
          </a:solidFill>
        </p:grpSpPr>
        <p:sp>
          <p:nvSpPr>
            <p:cNvPr id="47" name="Rectangle 4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8" name="Freeform 4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9" name="Freeform 4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41" name="Group 40"/>
          <p:cNvGrpSpPr/>
          <p:nvPr/>
        </p:nvGrpSpPr>
        <p:grpSpPr>
          <a:xfrm>
            <a:off x="5178395" y="2009661"/>
            <a:ext cx="3331445" cy="1867552"/>
            <a:chOff x="3523102" y="1791568"/>
            <a:chExt cx="6746733" cy="3782104"/>
          </a:xfrm>
          <a:solidFill>
            <a:srgbClr val="00B050"/>
          </a:solidFill>
        </p:grpSpPr>
        <p:sp>
          <p:nvSpPr>
            <p:cNvPr id="42" name="Rectangle 4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3" name="Freeform 4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4" name="Freeform 4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50" name="Group 49"/>
          <p:cNvGrpSpPr/>
          <p:nvPr/>
        </p:nvGrpSpPr>
        <p:grpSpPr>
          <a:xfrm>
            <a:off x="8504729" y="2009661"/>
            <a:ext cx="3331445" cy="1867552"/>
            <a:chOff x="3523102" y="1791568"/>
            <a:chExt cx="6746733" cy="3782104"/>
          </a:xfrm>
          <a:solidFill>
            <a:srgbClr val="BDBEC0"/>
          </a:solidFill>
        </p:grpSpPr>
        <p:sp>
          <p:nvSpPr>
            <p:cNvPr id="51" name="Rectangle 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2" name="Freeform 5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3" name="Freeform 5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56" name="Group 55"/>
          <p:cNvGrpSpPr/>
          <p:nvPr/>
        </p:nvGrpSpPr>
        <p:grpSpPr>
          <a:xfrm>
            <a:off x="8504728" y="3877212"/>
            <a:ext cx="3331445" cy="1867552"/>
            <a:chOff x="3523102" y="1791568"/>
            <a:chExt cx="6746733" cy="3782104"/>
          </a:xfrm>
          <a:solidFill>
            <a:srgbClr val="25AAE1"/>
          </a:solidFill>
        </p:grpSpPr>
        <p:sp>
          <p:nvSpPr>
            <p:cNvPr id="57" name="Rectangle 5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8" name="Freeform 5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9" name="Freeform 5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2" name="Title 1"/>
          <p:cNvSpPr>
            <a:spLocks noGrp="1"/>
          </p:cNvSpPr>
          <p:nvPr>
            <p:ph type="title"/>
          </p:nvPr>
        </p:nvSpPr>
        <p:spPr>
          <a:xfrm>
            <a:off x="609600" y="275086"/>
            <a:ext cx="11313161" cy="1142838"/>
          </a:xfrm>
        </p:spPr>
        <p:txBody>
          <a:bodyPr/>
          <a:lstStyle/>
          <a:p>
            <a:r>
              <a:rPr lang="en-US" dirty="0"/>
              <a:t>Identify the scaling boundaries</a:t>
            </a:r>
          </a:p>
        </p:txBody>
      </p:sp>
      <p:sp>
        <p:nvSpPr>
          <p:cNvPr id="72" name="Cube 71"/>
          <p:cNvSpPr/>
          <p:nvPr/>
        </p:nvSpPr>
        <p:spPr>
          <a:xfrm>
            <a:off x="2655816" y="2916823"/>
            <a:ext cx="804467" cy="804467"/>
          </a:xfrm>
          <a:prstGeom prst="cub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76" dirty="0">
                <a:solidFill>
                  <a:schemeClr val="bg1"/>
                </a:solidFill>
              </a:rPr>
              <a:t>Email </a:t>
            </a:r>
            <a:r>
              <a:rPr lang="en-US" sz="1029" dirty="0">
                <a:solidFill>
                  <a:schemeClr val="bg1"/>
                </a:solidFill>
              </a:rPr>
              <a:t>Campaigns</a:t>
            </a:r>
          </a:p>
        </p:txBody>
      </p:sp>
      <p:sp>
        <p:nvSpPr>
          <p:cNvPr id="73" name="Cube 72"/>
          <p:cNvSpPr/>
          <p:nvPr/>
        </p:nvSpPr>
        <p:spPr>
          <a:xfrm>
            <a:off x="2655816" y="2916823"/>
            <a:ext cx="804467" cy="804467"/>
          </a:xfrm>
          <a:prstGeom prst="cub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76" dirty="0">
                <a:solidFill>
                  <a:schemeClr val="bg1"/>
                </a:solidFill>
              </a:rPr>
              <a:t>Product </a:t>
            </a:r>
            <a:r>
              <a:rPr lang="en-US" sz="1176" dirty="0" err="1">
                <a:solidFill>
                  <a:schemeClr val="bg1"/>
                </a:solidFill>
              </a:rPr>
              <a:t>Mgmnt</a:t>
            </a:r>
            <a:endParaRPr lang="en-US" sz="1176" dirty="0">
              <a:solidFill>
                <a:schemeClr val="bg1"/>
              </a:solidFill>
            </a:endParaRPr>
          </a:p>
        </p:txBody>
      </p:sp>
      <p:sp>
        <p:nvSpPr>
          <p:cNvPr id="74" name="Cube 73"/>
          <p:cNvSpPr/>
          <p:nvPr/>
        </p:nvSpPr>
        <p:spPr>
          <a:xfrm>
            <a:off x="2655816" y="2916823"/>
            <a:ext cx="804467" cy="804467"/>
          </a:xfrm>
          <a:prstGeom prst="cub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76" dirty="0">
                <a:solidFill>
                  <a:schemeClr val="bg1"/>
                </a:solidFill>
              </a:rPr>
              <a:t>Customer</a:t>
            </a:r>
            <a:r>
              <a:rPr lang="en-US" sz="1372" dirty="0">
                <a:solidFill>
                  <a:schemeClr val="bg1"/>
                </a:solidFill>
              </a:rPr>
              <a:t> </a:t>
            </a:r>
            <a:r>
              <a:rPr lang="en-US" sz="1176" dirty="0">
                <a:solidFill>
                  <a:schemeClr val="bg1"/>
                </a:solidFill>
              </a:rPr>
              <a:t>Service</a:t>
            </a:r>
            <a:endParaRPr lang="en-US" sz="882" dirty="0">
              <a:solidFill>
                <a:schemeClr val="bg1"/>
              </a:solidFill>
            </a:endParaRPr>
          </a:p>
        </p:txBody>
      </p:sp>
      <p:sp>
        <p:nvSpPr>
          <p:cNvPr id="68" name="Cube 67"/>
          <p:cNvSpPr/>
          <p:nvPr/>
        </p:nvSpPr>
        <p:spPr>
          <a:xfrm>
            <a:off x="2655816" y="2916823"/>
            <a:ext cx="804467" cy="804467"/>
          </a:xfrm>
          <a:prstGeom prst="cub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76" dirty="0">
                <a:solidFill>
                  <a:schemeClr val="bg1"/>
                </a:solidFill>
              </a:rPr>
              <a:t>Basket </a:t>
            </a:r>
            <a:r>
              <a:rPr lang="en-US" sz="1176" dirty="0" err="1">
                <a:solidFill>
                  <a:schemeClr val="bg1"/>
                </a:solidFill>
              </a:rPr>
              <a:t>Mgmnt</a:t>
            </a:r>
            <a:endParaRPr lang="en-US" sz="1176" dirty="0">
              <a:solidFill>
                <a:schemeClr val="bg1"/>
              </a:solidFill>
            </a:endParaRPr>
          </a:p>
        </p:txBody>
      </p:sp>
      <p:sp>
        <p:nvSpPr>
          <p:cNvPr id="69" name="Cube 68"/>
          <p:cNvSpPr/>
          <p:nvPr/>
        </p:nvSpPr>
        <p:spPr>
          <a:xfrm>
            <a:off x="2655816" y="2916823"/>
            <a:ext cx="804467" cy="804467"/>
          </a:xfrm>
          <a:prstGeom prst="cub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76" dirty="0">
                <a:solidFill>
                  <a:schemeClr val="bg1"/>
                </a:solidFill>
              </a:rPr>
              <a:t>Payment Gateway</a:t>
            </a:r>
          </a:p>
        </p:txBody>
      </p:sp>
      <p:sp>
        <p:nvSpPr>
          <p:cNvPr id="70" name="Cube 69"/>
          <p:cNvSpPr/>
          <p:nvPr/>
        </p:nvSpPr>
        <p:spPr>
          <a:xfrm>
            <a:off x="2655816" y="2916823"/>
            <a:ext cx="804467" cy="804467"/>
          </a:xfrm>
          <a:prstGeom prst="cub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76" dirty="0">
                <a:solidFill>
                  <a:schemeClr val="bg1"/>
                </a:solidFill>
              </a:rPr>
              <a:t>Product Info</a:t>
            </a:r>
          </a:p>
        </p:txBody>
      </p:sp>
      <p:sp>
        <p:nvSpPr>
          <p:cNvPr id="71" name="Cube 70"/>
          <p:cNvSpPr/>
          <p:nvPr/>
        </p:nvSpPr>
        <p:spPr>
          <a:xfrm>
            <a:off x="2655816" y="2916823"/>
            <a:ext cx="804467" cy="804467"/>
          </a:xfrm>
          <a:prstGeom prst="cub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76" dirty="0">
                <a:solidFill>
                  <a:schemeClr val="bg1"/>
                </a:solidFill>
              </a:rPr>
              <a:t>Shopper Profile</a:t>
            </a:r>
            <a:endParaRPr lang="en-US" sz="882" dirty="0">
              <a:solidFill>
                <a:schemeClr val="bg1"/>
              </a:solidFill>
            </a:endParaRPr>
          </a:p>
        </p:txBody>
      </p:sp>
      <p:sp>
        <p:nvSpPr>
          <p:cNvPr id="75" name="Cube 74"/>
          <p:cNvSpPr/>
          <p:nvPr/>
        </p:nvSpPr>
        <p:spPr>
          <a:xfrm>
            <a:off x="2655816" y="2916823"/>
            <a:ext cx="804467" cy="804467"/>
          </a:xfrm>
          <a:prstGeom prst="cub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76" dirty="0">
                <a:solidFill>
                  <a:schemeClr val="bg1"/>
                </a:solidFill>
              </a:rPr>
              <a:t>Order Status</a:t>
            </a:r>
          </a:p>
        </p:txBody>
      </p:sp>
      <p:sp>
        <p:nvSpPr>
          <p:cNvPr id="54" name="Cube 53"/>
          <p:cNvSpPr/>
          <p:nvPr/>
        </p:nvSpPr>
        <p:spPr>
          <a:xfrm>
            <a:off x="2540840" y="2806743"/>
            <a:ext cx="995431" cy="995431"/>
          </a:xfrm>
          <a:prstGeom prst="cub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dirty="0">
                <a:solidFill>
                  <a:schemeClr val="bg1"/>
                </a:solidFill>
              </a:rPr>
              <a:t>Logic</a:t>
            </a:r>
          </a:p>
          <a:p>
            <a:pPr algn="ctr"/>
            <a:r>
              <a:rPr lang="en-US" sz="1372" dirty="0">
                <a:solidFill>
                  <a:schemeClr val="bg1"/>
                </a:solidFill>
              </a:rPr>
              <a:t>(API)</a:t>
            </a:r>
          </a:p>
        </p:txBody>
      </p:sp>
      <p:sp>
        <p:nvSpPr>
          <p:cNvPr id="76" name="Flowchart: Document 75"/>
          <p:cNvSpPr/>
          <p:nvPr/>
        </p:nvSpPr>
        <p:spPr>
          <a:xfrm>
            <a:off x="1315834" y="3060325"/>
            <a:ext cx="641146" cy="508001"/>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76" dirty="0"/>
              <a:t>Order Status</a:t>
            </a:r>
          </a:p>
        </p:txBody>
      </p:sp>
      <p:sp>
        <p:nvSpPr>
          <p:cNvPr id="77" name="Flowchart: Document 76"/>
          <p:cNvSpPr/>
          <p:nvPr/>
        </p:nvSpPr>
        <p:spPr>
          <a:xfrm>
            <a:off x="1315834" y="3060325"/>
            <a:ext cx="641146" cy="508001"/>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76" dirty="0"/>
              <a:t>Basket </a:t>
            </a:r>
            <a:r>
              <a:rPr lang="en-US" sz="1176" dirty="0" err="1"/>
              <a:t>Mgmnt</a:t>
            </a:r>
            <a:endParaRPr lang="en-US" sz="1176" dirty="0"/>
          </a:p>
        </p:txBody>
      </p:sp>
      <p:sp>
        <p:nvSpPr>
          <p:cNvPr id="78" name="Flowchart: Document 77"/>
          <p:cNvSpPr/>
          <p:nvPr/>
        </p:nvSpPr>
        <p:spPr>
          <a:xfrm>
            <a:off x="1315834" y="3060325"/>
            <a:ext cx="641146" cy="508001"/>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76" dirty="0"/>
              <a:t>Checkout</a:t>
            </a:r>
          </a:p>
        </p:txBody>
      </p:sp>
      <p:sp>
        <p:nvSpPr>
          <p:cNvPr id="79" name="Flowchart: Document 78"/>
          <p:cNvSpPr/>
          <p:nvPr/>
        </p:nvSpPr>
        <p:spPr>
          <a:xfrm>
            <a:off x="1315834" y="3060325"/>
            <a:ext cx="641146" cy="508001"/>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76" dirty="0"/>
              <a:t>Back</a:t>
            </a:r>
            <a:br>
              <a:rPr lang="en-US" sz="1176" dirty="0"/>
            </a:br>
            <a:r>
              <a:rPr lang="en-US" sz="1176" dirty="0"/>
              <a:t>Office</a:t>
            </a:r>
          </a:p>
        </p:txBody>
      </p:sp>
      <p:sp>
        <p:nvSpPr>
          <p:cNvPr id="80" name="Flowchart: Document 79"/>
          <p:cNvSpPr/>
          <p:nvPr/>
        </p:nvSpPr>
        <p:spPr>
          <a:xfrm>
            <a:off x="1315834" y="3060325"/>
            <a:ext cx="641146" cy="508001"/>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76" dirty="0"/>
              <a:t>Customer</a:t>
            </a:r>
            <a:br>
              <a:rPr lang="en-US" sz="1176" dirty="0"/>
            </a:br>
            <a:r>
              <a:rPr lang="en-US" sz="1176" dirty="0" err="1"/>
              <a:t>Mgmnt</a:t>
            </a:r>
            <a:endParaRPr lang="en-US" sz="1176" dirty="0"/>
          </a:p>
        </p:txBody>
      </p:sp>
      <p:sp>
        <p:nvSpPr>
          <p:cNvPr id="81" name="Flowchart: Document 80"/>
          <p:cNvSpPr/>
          <p:nvPr/>
        </p:nvSpPr>
        <p:spPr>
          <a:xfrm>
            <a:off x="1315834" y="3060325"/>
            <a:ext cx="641146" cy="508001"/>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76" dirty="0"/>
              <a:t>Product Info</a:t>
            </a:r>
          </a:p>
        </p:txBody>
      </p:sp>
      <p:sp>
        <p:nvSpPr>
          <p:cNvPr id="45" name="Flowchart: Document 44"/>
          <p:cNvSpPr/>
          <p:nvPr/>
        </p:nvSpPr>
        <p:spPr>
          <a:xfrm>
            <a:off x="1004453" y="2836669"/>
            <a:ext cx="1256331" cy="995431"/>
          </a:xfrm>
          <a:prstGeom prst="flowChartDocument">
            <a:avLst/>
          </a:prstGeom>
          <a:solidFill>
            <a:srgbClr val="69BE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dirty="0"/>
              <a:t>Front End</a:t>
            </a:r>
          </a:p>
        </p:txBody>
      </p:sp>
      <p:sp>
        <p:nvSpPr>
          <p:cNvPr id="66" name="Flowchart: Multidocument 65"/>
          <p:cNvSpPr/>
          <p:nvPr/>
        </p:nvSpPr>
        <p:spPr>
          <a:xfrm>
            <a:off x="906677" y="3883400"/>
            <a:ext cx="1635659" cy="1029630"/>
          </a:xfrm>
          <a:prstGeom prst="flowChartMultidocument">
            <a:avLst/>
          </a:prstGeom>
          <a:solidFill>
            <a:srgbClr val="BDBEC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dirty="0"/>
              <a:t>Caching</a:t>
            </a:r>
          </a:p>
        </p:txBody>
      </p:sp>
      <p:sp>
        <p:nvSpPr>
          <p:cNvPr id="67" name="Can 66"/>
          <p:cNvSpPr/>
          <p:nvPr/>
        </p:nvSpPr>
        <p:spPr>
          <a:xfrm>
            <a:off x="2738484" y="3896919"/>
            <a:ext cx="1022226" cy="949927"/>
          </a:xfrm>
          <a:prstGeom prst="can">
            <a:avLst/>
          </a:prstGeom>
          <a:solidFill>
            <a:srgbClr val="25AAE1"/>
          </a:solidFill>
          <a:ln>
            <a:solidFill>
              <a:srgbClr val="B2E1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76" dirty="0"/>
              <a:t>Persistence</a:t>
            </a:r>
          </a:p>
        </p:txBody>
      </p:sp>
    </p:spTree>
    <p:extLst>
      <p:ext uri="{BB962C8B-B14F-4D97-AF65-F5344CB8AC3E}">
        <p14:creationId xmlns:p14="http://schemas.microsoft.com/office/powerpoint/2010/main" val="202888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75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750"/>
                                        <p:tgtEl>
                                          <p:spTgt spid="56"/>
                                        </p:tgtEl>
                                      </p:cBhvr>
                                    </p:animEffect>
                                  </p:childTnLst>
                                </p:cTn>
                              </p:par>
                              <p:par>
                                <p:cTn id="14" presetID="10" presetClass="entr" presetSubtype="0"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750"/>
                                        <p:tgtEl>
                                          <p:spTgt spid="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54"/>
                                        </p:tgtEl>
                                      </p:cBhvr>
                                    </p:animEffect>
                                    <p:set>
                                      <p:cBhvr>
                                        <p:cTn id="21" dur="1" fill="hold">
                                          <p:stCondLst>
                                            <p:cond delay="499"/>
                                          </p:stCondLst>
                                        </p:cTn>
                                        <p:tgtEl>
                                          <p:spTgt spid="54"/>
                                        </p:tgtEl>
                                        <p:attrNameLst>
                                          <p:attrName>style.visibility</p:attrName>
                                        </p:attrNameLst>
                                      </p:cBhvr>
                                      <p:to>
                                        <p:strVal val="hidden"/>
                                      </p:to>
                                    </p:set>
                                  </p:childTnLst>
                                </p:cTn>
                              </p:par>
                              <p:par>
                                <p:cTn id="22" presetID="42" presetClass="path" presetSubtype="0" accel="50000" decel="50000" fill="hold" grpId="0" nodeType="withEffect">
                                  <p:stCondLst>
                                    <p:cond delay="0"/>
                                  </p:stCondLst>
                                  <p:childTnLst>
                                    <p:animMotion origin="layout" path="M 2.8338E-7 4.38947E-6 L 0.35244 -0.005 " pathEditMode="relative" rAng="0" ptsTypes="AA">
                                      <p:cBhvr>
                                        <p:cTn id="23" dur="2000" fill="hold"/>
                                        <p:tgtEl>
                                          <p:spTgt spid="68"/>
                                        </p:tgtEl>
                                        <p:attrNameLst>
                                          <p:attrName>ppt_x</p:attrName>
                                          <p:attrName>ppt_y</p:attrName>
                                        </p:attrNameLst>
                                      </p:cBhvr>
                                      <p:rCtr x="17616" y="-250"/>
                                    </p:animMotion>
                                  </p:childTnLst>
                                </p:cTn>
                              </p:par>
                              <p:par>
                                <p:cTn id="24" presetID="42" presetClass="path" presetSubtype="0" accel="50000" decel="50000" fill="hold" grpId="0" nodeType="withEffect">
                                  <p:stCondLst>
                                    <p:cond delay="0"/>
                                  </p:stCondLst>
                                  <p:childTnLst>
                                    <p:animMotion origin="layout" path="M 2.8338E-7 4.38947E-6 L 0.40235 -0.005 " pathEditMode="relative" rAng="0" ptsTypes="AA">
                                      <p:cBhvr>
                                        <p:cTn id="25" dur="2000" fill="hold"/>
                                        <p:tgtEl>
                                          <p:spTgt spid="69"/>
                                        </p:tgtEl>
                                        <p:attrNameLst>
                                          <p:attrName>ppt_x</p:attrName>
                                          <p:attrName>ppt_y</p:attrName>
                                        </p:attrNameLst>
                                      </p:cBhvr>
                                      <p:rCtr x="20117" y="-250"/>
                                    </p:animMotion>
                                  </p:childTnLst>
                                </p:cTn>
                              </p:par>
                              <p:par>
                                <p:cTn id="26" presetID="42" presetClass="path" presetSubtype="0" accel="50000" decel="50000" fill="hold" grpId="0" nodeType="withEffect">
                                  <p:stCondLst>
                                    <p:cond delay="0"/>
                                  </p:stCondLst>
                                  <p:childTnLst>
                                    <p:animMotion origin="layout" path="M 2.8338E-7 4.38947E-6 L 0.35295 -0.09329 " pathEditMode="relative" rAng="0" ptsTypes="AA">
                                      <p:cBhvr>
                                        <p:cTn id="27" dur="2000" fill="hold"/>
                                        <p:tgtEl>
                                          <p:spTgt spid="70"/>
                                        </p:tgtEl>
                                        <p:attrNameLst>
                                          <p:attrName>ppt_x</p:attrName>
                                          <p:attrName>ppt_y</p:attrName>
                                        </p:attrNameLst>
                                      </p:cBhvr>
                                      <p:rCtr x="17641" y="-4675"/>
                                    </p:animMotion>
                                  </p:childTnLst>
                                </p:cTn>
                              </p:par>
                              <p:par>
                                <p:cTn id="28" presetID="42" presetClass="path" presetSubtype="0" accel="50000" decel="50000" fill="hold" grpId="0" nodeType="withEffect">
                                  <p:stCondLst>
                                    <p:cond delay="0"/>
                                  </p:stCondLst>
                                  <p:childTnLst>
                                    <p:animMotion origin="layout" path="M 2.8338E-7 4.38947E-6 L 0.40222 -0.09351 " pathEditMode="relative" rAng="0" ptsTypes="AA">
                                      <p:cBhvr>
                                        <p:cTn id="29" dur="2000" fill="hold"/>
                                        <p:tgtEl>
                                          <p:spTgt spid="71"/>
                                        </p:tgtEl>
                                        <p:attrNameLst>
                                          <p:attrName>ppt_x</p:attrName>
                                          <p:attrName>ppt_y</p:attrName>
                                        </p:attrNameLst>
                                      </p:cBhvr>
                                      <p:rCtr x="20105" y="-4675"/>
                                    </p:animMotion>
                                  </p:childTnLst>
                                </p:cTn>
                              </p:par>
                              <p:par>
                                <p:cTn id="30" presetID="42" presetClass="path" presetSubtype="0" accel="50000" decel="50000" fill="hold" grpId="0" nodeType="withEffect">
                                  <p:stCondLst>
                                    <p:cond delay="0"/>
                                  </p:stCondLst>
                                  <p:childTnLst>
                                    <p:animMotion origin="layout" path="M 2.8338E-7 4.38947E-6 L 0.35308 0.26259 " pathEditMode="relative" rAng="0" ptsTypes="AA">
                                      <p:cBhvr>
                                        <p:cTn id="31" dur="2000" fill="hold"/>
                                        <p:tgtEl>
                                          <p:spTgt spid="72"/>
                                        </p:tgtEl>
                                        <p:attrNameLst>
                                          <p:attrName>ppt_x</p:attrName>
                                          <p:attrName>ppt_y</p:attrName>
                                        </p:attrNameLst>
                                      </p:cBhvr>
                                      <p:rCtr x="17654" y="13118"/>
                                    </p:animMotion>
                                  </p:childTnLst>
                                </p:cTn>
                              </p:par>
                              <p:par>
                                <p:cTn id="32" presetID="42" presetClass="path" presetSubtype="0" accel="50000" decel="50000" fill="hold" grpId="0" nodeType="withEffect">
                                  <p:stCondLst>
                                    <p:cond delay="0"/>
                                  </p:stCondLst>
                                  <p:childTnLst>
                                    <p:animMotion origin="layout" path="M 2.8338E-7 4.38947E-6 L 0.35333 0.1743 " pathEditMode="relative" rAng="0" ptsTypes="AA">
                                      <p:cBhvr>
                                        <p:cTn id="33" dur="2000" fill="hold"/>
                                        <p:tgtEl>
                                          <p:spTgt spid="73"/>
                                        </p:tgtEl>
                                        <p:attrNameLst>
                                          <p:attrName>ppt_x</p:attrName>
                                          <p:attrName>ppt_y</p:attrName>
                                        </p:attrNameLst>
                                      </p:cBhvr>
                                      <p:rCtr x="17667" y="8715"/>
                                    </p:animMotion>
                                  </p:childTnLst>
                                </p:cTn>
                              </p:par>
                              <p:par>
                                <p:cTn id="34" presetID="42" presetClass="path" presetSubtype="0" accel="50000" decel="50000" fill="hold" grpId="0" nodeType="withEffect">
                                  <p:stCondLst>
                                    <p:cond delay="0"/>
                                  </p:stCondLst>
                                  <p:childTnLst>
                                    <p:animMotion origin="layout" path="M 2.8338E-7 4.38947E-6 L 0.40209 0.26237 " pathEditMode="relative" rAng="0" ptsTypes="AA">
                                      <p:cBhvr>
                                        <p:cTn id="35" dur="2000" fill="hold"/>
                                        <p:tgtEl>
                                          <p:spTgt spid="74"/>
                                        </p:tgtEl>
                                        <p:attrNameLst>
                                          <p:attrName>ppt_x</p:attrName>
                                          <p:attrName>ppt_y</p:attrName>
                                        </p:attrNameLst>
                                      </p:cBhvr>
                                      <p:rCtr x="20105" y="13118"/>
                                    </p:animMotion>
                                  </p:childTnLst>
                                </p:cTn>
                              </p:par>
                              <p:par>
                                <p:cTn id="36" presetID="42" presetClass="path" presetSubtype="0" accel="50000" decel="50000" fill="hold" grpId="0" nodeType="withEffect">
                                  <p:stCondLst>
                                    <p:cond delay="0"/>
                                  </p:stCondLst>
                                  <p:childTnLst>
                                    <p:animMotion origin="layout" path="M 2.8338E-7 4.38947E-6 L 0.40248 0.1743 " pathEditMode="relative" rAng="0" ptsTypes="AA">
                                      <p:cBhvr>
                                        <p:cTn id="37" dur="2000" fill="hold"/>
                                        <p:tgtEl>
                                          <p:spTgt spid="75"/>
                                        </p:tgtEl>
                                        <p:attrNameLst>
                                          <p:attrName>ppt_x</p:attrName>
                                          <p:attrName>ppt_y</p:attrName>
                                        </p:attrNameLst>
                                      </p:cBhvr>
                                      <p:rCtr x="20117" y="8715"/>
                                    </p:animMotion>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45"/>
                                        </p:tgtEl>
                                      </p:cBhvr>
                                    </p:animEffect>
                                    <p:set>
                                      <p:cBhvr>
                                        <p:cTn id="42" dur="1" fill="hold">
                                          <p:stCondLst>
                                            <p:cond delay="499"/>
                                          </p:stCondLst>
                                        </p:cTn>
                                        <p:tgtEl>
                                          <p:spTgt spid="45"/>
                                        </p:tgtEl>
                                        <p:attrNameLst>
                                          <p:attrName>style.visibility</p:attrName>
                                        </p:attrNameLst>
                                      </p:cBhvr>
                                      <p:to>
                                        <p:strVal val="hidden"/>
                                      </p:to>
                                    </p:set>
                                  </p:childTnLst>
                                </p:cTn>
                              </p:par>
                              <p:par>
                                <p:cTn id="43" presetID="42" presetClass="path" presetSubtype="0" accel="50000" decel="50000" fill="hold" grpId="0" nodeType="withEffect">
                                  <p:stCondLst>
                                    <p:cond delay="0"/>
                                  </p:stCondLst>
                                  <p:childTnLst>
                                    <p:animMotion origin="layout" path="M 1.205E-6 -4.72084E-6 L 0.39814 0.18543 " pathEditMode="relative" rAng="0" ptsTypes="AA">
                                      <p:cBhvr>
                                        <p:cTn id="44" dur="2000" fill="hold"/>
                                        <p:tgtEl>
                                          <p:spTgt spid="76"/>
                                        </p:tgtEl>
                                        <p:attrNameLst>
                                          <p:attrName>ppt_x</p:attrName>
                                          <p:attrName>ppt_y</p:attrName>
                                        </p:attrNameLst>
                                      </p:cBhvr>
                                      <p:rCtr x="19900" y="9260"/>
                                    </p:animMotion>
                                  </p:childTnLst>
                                </p:cTn>
                              </p:par>
                              <p:par>
                                <p:cTn id="45" presetID="42" presetClass="path" presetSubtype="0" accel="50000" decel="50000" fill="hold" grpId="0" nodeType="withEffect">
                                  <p:stCondLst>
                                    <p:cond delay="0"/>
                                  </p:stCondLst>
                                  <p:childTnLst>
                                    <p:animMotion origin="layout" path="M 1.205E-6 -4.72084E-6 L 0.33303 0.00568 " pathEditMode="relative" rAng="0" ptsTypes="AA">
                                      <p:cBhvr>
                                        <p:cTn id="46" dur="2000" fill="hold"/>
                                        <p:tgtEl>
                                          <p:spTgt spid="77"/>
                                        </p:tgtEl>
                                        <p:attrNameLst>
                                          <p:attrName>ppt_x</p:attrName>
                                          <p:attrName>ppt_y</p:attrName>
                                        </p:attrNameLst>
                                      </p:cBhvr>
                                      <p:rCtr x="16645" y="272"/>
                                    </p:animMotion>
                                  </p:childTnLst>
                                </p:cTn>
                              </p:par>
                              <p:par>
                                <p:cTn id="47" presetID="42" presetClass="path" presetSubtype="0" accel="50000" decel="50000" fill="hold" grpId="0" nodeType="withEffect">
                                  <p:stCondLst>
                                    <p:cond delay="0"/>
                                  </p:stCondLst>
                                  <p:childTnLst>
                                    <p:animMotion origin="layout" path="M 1.205E-6 -4.72084E-6 L 0.3989 -0.05696 " pathEditMode="relative" rAng="0" ptsTypes="AA">
                                      <p:cBhvr>
                                        <p:cTn id="48" dur="2000" fill="hold"/>
                                        <p:tgtEl>
                                          <p:spTgt spid="78"/>
                                        </p:tgtEl>
                                        <p:attrNameLst>
                                          <p:attrName>ppt_x</p:attrName>
                                          <p:attrName>ppt_y</p:attrName>
                                        </p:attrNameLst>
                                      </p:cBhvr>
                                      <p:rCtr x="19939" y="-2860"/>
                                    </p:animMotion>
                                  </p:childTnLst>
                                </p:cTn>
                              </p:par>
                              <p:par>
                                <p:cTn id="49" presetID="42" presetClass="path" presetSubtype="0" accel="50000" decel="50000" fill="hold" grpId="0" nodeType="withEffect">
                                  <p:stCondLst>
                                    <p:cond delay="0"/>
                                  </p:stCondLst>
                                  <p:childTnLst>
                                    <p:animMotion origin="layout" path="M 1.205E-6 -4.72084E-6 L 0.33533 0.18543 " pathEditMode="relative" rAng="0" ptsTypes="AA">
                                      <p:cBhvr>
                                        <p:cTn id="50" dur="2000" fill="hold"/>
                                        <p:tgtEl>
                                          <p:spTgt spid="79"/>
                                        </p:tgtEl>
                                        <p:attrNameLst>
                                          <p:attrName>ppt_x</p:attrName>
                                          <p:attrName>ppt_y</p:attrName>
                                        </p:attrNameLst>
                                      </p:cBhvr>
                                      <p:rCtr x="16760" y="9260"/>
                                    </p:animMotion>
                                  </p:childTnLst>
                                </p:cTn>
                              </p:par>
                              <p:par>
                                <p:cTn id="51" presetID="42" presetClass="path" presetSubtype="0" accel="50000" decel="50000" fill="hold" grpId="0" nodeType="withEffect">
                                  <p:stCondLst>
                                    <p:cond delay="0"/>
                                  </p:stCondLst>
                                  <p:childTnLst>
                                    <p:animMotion origin="layout" path="M 1.205E-6 -4.72084E-6 L 0.36341 0.27758 " pathEditMode="relative" rAng="0" ptsTypes="AA">
                                      <p:cBhvr>
                                        <p:cTn id="52" dur="2000" fill="hold"/>
                                        <p:tgtEl>
                                          <p:spTgt spid="80"/>
                                        </p:tgtEl>
                                        <p:attrNameLst>
                                          <p:attrName>ppt_x</p:attrName>
                                          <p:attrName>ppt_y</p:attrName>
                                        </p:attrNameLst>
                                      </p:cBhvr>
                                      <p:rCtr x="18164" y="13867"/>
                                    </p:animMotion>
                                  </p:childTnLst>
                                </p:cTn>
                              </p:par>
                              <p:par>
                                <p:cTn id="53" presetID="42" presetClass="path" presetSubtype="0" accel="50000" decel="50000" fill="hold" grpId="0" nodeType="withEffect">
                                  <p:stCondLst>
                                    <p:cond delay="0"/>
                                  </p:stCondLst>
                                  <p:childTnLst>
                                    <p:animMotion origin="layout" path="M 1.205E-6 -4.72084E-6 L 0.33354 -0.07762 " pathEditMode="relative" rAng="0" ptsTypes="AA">
                                      <p:cBhvr>
                                        <p:cTn id="54" dur="2000" fill="hold"/>
                                        <p:tgtEl>
                                          <p:spTgt spid="81"/>
                                        </p:tgtEl>
                                        <p:attrNameLst>
                                          <p:attrName>ppt_x</p:attrName>
                                          <p:attrName>ppt_y</p:attrName>
                                        </p:attrNameLst>
                                      </p:cBhvr>
                                      <p:rCtr x="16671" y="-3881"/>
                                    </p:animMotion>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grpId="0" nodeType="clickEffect">
                                  <p:stCondLst>
                                    <p:cond delay="0"/>
                                  </p:stCondLst>
                                  <p:childTnLst>
                                    <p:animMotion origin="layout" path="M -5.08042E-7 2.81434E-7 L 0.56676 0.06332 " pathEditMode="relative" rAng="0" ptsTypes="AA">
                                      <p:cBhvr>
                                        <p:cTn id="58" dur="2000" fill="hold"/>
                                        <p:tgtEl>
                                          <p:spTgt spid="67"/>
                                        </p:tgtEl>
                                        <p:attrNameLst>
                                          <p:attrName>ppt_x</p:attrName>
                                          <p:attrName>ppt_y</p:attrName>
                                        </p:attrNameLst>
                                      </p:cBhvr>
                                      <p:rCtr x="28338" y="3155"/>
                                    </p:animMotion>
                                  </p:childTnLst>
                                </p:cTn>
                              </p:par>
                              <p:par>
                                <p:cTn id="59" presetID="42" presetClass="path" presetSubtype="0" accel="50000" decel="50000" fill="hold" grpId="0" nodeType="withEffect">
                                  <p:stCondLst>
                                    <p:cond delay="0"/>
                                  </p:stCondLst>
                                  <p:childTnLst>
                                    <p:animMotion origin="layout" path="M -4.77151E-6 1.90649E-6 L 0.69595 -0.21108 " pathEditMode="relative" rAng="0" ptsTypes="AA">
                                      <p:cBhvr>
                                        <p:cTn id="60" dur="2000" fill="hold"/>
                                        <p:tgtEl>
                                          <p:spTgt spid="66"/>
                                        </p:tgtEl>
                                        <p:attrNameLst>
                                          <p:attrName>ppt_x</p:attrName>
                                          <p:attrName>ppt_y</p:attrName>
                                        </p:attrNameLst>
                                      </p:cBhvr>
                                      <p:rCtr x="34797" y="-105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68" grpId="0" animBg="1"/>
      <p:bldP spid="69" grpId="0" animBg="1"/>
      <p:bldP spid="70" grpId="0" animBg="1"/>
      <p:bldP spid="71" grpId="0" animBg="1"/>
      <p:bldP spid="75" grpId="0" animBg="1"/>
      <p:bldP spid="54" grpId="0" animBg="1"/>
      <p:bldP spid="76" grpId="0" animBg="1"/>
      <p:bldP spid="77" grpId="0" animBg="1"/>
      <p:bldP spid="78" grpId="0" animBg="1"/>
      <p:bldP spid="79" grpId="0" animBg="1"/>
      <p:bldP spid="80" grpId="0" animBg="1"/>
      <p:bldP spid="81" grpId="0" animBg="1"/>
      <p:bldP spid="45" grpId="0" animBg="1"/>
      <p:bldP spid="66" grpId="0" animBg="1"/>
      <p:bldP spid="67"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wrap="square" lIns="146304" tIns="91440" rIns="146304" bIns="91440" rtlCol="0" anchor="t">
            <a:normAutofit/>
          </a:bodyPr>
          <a:lstStyle/>
          <a:p>
            <a:r>
              <a:rPr lang="en-US" dirty="0"/>
              <a:t>Data center without containers</a:t>
            </a:r>
          </a:p>
        </p:txBody>
      </p:sp>
      <p:sp>
        <p:nvSpPr>
          <p:cNvPr id="4" name="Freeform 3"/>
          <p:cNvSpPr>
            <a:spLocks noChangeAspect="1"/>
          </p:cNvSpPr>
          <p:nvPr/>
        </p:nvSpPr>
        <p:spPr bwMode="black">
          <a:xfrm>
            <a:off x="1969825" y="2070802"/>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Freeform 4"/>
          <p:cNvSpPr>
            <a:spLocks noChangeAspect="1"/>
          </p:cNvSpPr>
          <p:nvPr/>
        </p:nvSpPr>
        <p:spPr bwMode="black">
          <a:xfrm>
            <a:off x="3663738" y="2070801"/>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Freeform 5"/>
          <p:cNvSpPr>
            <a:spLocks noChangeAspect="1"/>
          </p:cNvSpPr>
          <p:nvPr/>
        </p:nvSpPr>
        <p:spPr bwMode="black">
          <a:xfrm>
            <a:off x="5365433" y="2070800"/>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6"/>
          <p:cNvSpPr>
            <a:spLocks noChangeAspect="1"/>
          </p:cNvSpPr>
          <p:nvPr/>
        </p:nvSpPr>
        <p:spPr bwMode="black">
          <a:xfrm>
            <a:off x="7067127" y="2084363"/>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Freeform 7"/>
          <p:cNvSpPr>
            <a:spLocks noChangeAspect="1"/>
          </p:cNvSpPr>
          <p:nvPr/>
        </p:nvSpPr>
        <p:spPr bwMode="black">
          <a:xfrm>
            <a:off x="8768822" y="2097924"/>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8"/>
          <p:cNvSpPr>
            <a:spLocks noChangeAspect="1"/>
          </p:cNvSpPr>
          <p:nvPr/>
        </p:nvSpPr>
        <p:spPr bwMode="black">
          <a:xfrm>
            <a:off x="1961598" y="3260580"/>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9"/>
          <p:cNvSpPr>
            <a:spLocks noChangeAspect="1"/>
          </p:cNvSpPr>
          <p:nvPr/>
        </p:nvSpPr>
        <p:spPr bwMode="black">
          <a:xfrm>
            <a:off x="3655511" y="3260579"/>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10"/>
          <p:cNvSpPr>
            <a:spLocks noChangeAspect="1"/>
          </p:cNvSpPr>
          <p:nvPr/>
        </p:nvSpPr>
        <p:spPr bwMode="black">
          <a:xfrm>
            <a:off x="5357206" y="3260578"/>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p:nvSpPr>
        <p:spPr bwMode="black">
          <a:xfrm>
            <a:off x="7058900" y="3274141"/>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p:nvSpPr>
        <p:spPr bwMode="black">
          <a:xfrm>
            <a:off x="8760595" y="3287702"/>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13"/>
          <p:cNvSpPr>
            <a:spLocks noChangeAspect="1"/>
          </p:cNvSpPr>
          <p:nvPr/>
        </p:nvSpPr>
        <p:spPr bwMode="black">
          <a:xfrm>
            <a:off x="1961598" y="4463919"/>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a:spLocks noChangeAspect="1"/>
          </p:cNvSpPr>
          <p:nvPr/>
        </p:nvSpPr>
        <p:spPr bwMode="black">
          <a:xfrm>
            <a:off x="3655511" y="4463918"/>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15"/>
          <p:cNvSpPr>
            <a:spLocks noChangeAspect="1"/>
          </p:cNvSpPr>
          <p:nvPr/>
        </p:nvSpPr>
        <p:spPr bwMode="black">
          <a:xfrm>
            <a:off x="5357206" y="4463917"/>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6"/>
          <p:cNvSpPr>
            <a:spLocks noChangeAspect="1"/>
          </p:cNvSpPr>
          <p:nvPr/>
        </p:nvSpPr>
        <p:spPr bwMode="black">
          <a:xfrm>
            <a:off x="7058900" y="4477480"/>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7"/>
          <p:cNvSpPr>
            <a:spLocks noChangeAspect="1"/>
          </p:cNvSpPr>
          <p:nvPr/>
        </p:nvSpPr>
        <p:spPr bwMode="black">
          <a:xfrm>
            <a:off x="8760595" y="4491041"/>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4083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4"/>
                                        </p:tgtEl>
                                        <p:attrNameLst>
                                          <p:attrName>fillcolor</p:attrName>
                                        </p:attrNameLst>
                                      </p:cBhvr>
                                      <p:to>
                                        <a:srgbClr val="FE7E50"/>
                                      </p:to>
                                    </p:animClr>
                                    <p:set>
                                      <p:cBhvr>
                                        <p:cTn id="7" dur="500" fill="hold"/>
                                        <p:tgtEl>
                                          <p:spTgt spid="4"/>
                                        </p:tgtEl>
                                        <p:attrNameLst>
                                          <p:attrName>fill.type</p:attrName>
                                        </p:attrNameLst>
                                      </p:cBhvr>
                                      <p:to>
                                        <p:strVal val="solid"/>
                                      </p:to>
                                    </p:set>
                                    <p:set>
                                      <p:cBhvr>
                                        <p:cTn id="8" dur="500" fill="hold"/>
                                        <p:tgtEl>
                                          <p:spTgt spid="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500" fill="hold"/>
                                        <p:tgtEl>
                                          <p:spTgt spid="5"/>
                                        </p:tgtEl>
                                        <p:attrNameLst>
                                          <p:attrName>fillcolor</p:attrName>
                                        </p:attrNameLst>
                                      </p:cBhvr>
                                      <p:to>
                                        <a:srgbClr val="FE7E50"/>
                                      </p:to>
                                    </p:animClr>
                                    <p:set>
                                      <p:cBhvr>
                                        <p:cTn id="11" dur="500" fill="hold"/>
                                        <p:tgtEl>
                                          <p:spTgt spid="5"/>
                                        </p:tgtEl>
                                        <p:attrNameLst>
                                          <p:attrName>fill.type</p:attrName>
                                        </p:attrNameLst>
                                      </p:cBhvr>
                                      <p:to>
                                        <p:strVal val="solid"/>
                                      </p:to>
                                    </p:set>
                                    <p:set>
                                      <p:cBhvr>
                                        <p:cTn id="12" dur="500" fill="hold"/>
                                        <p:tgtEl>
                                          <p:spTgt spid="5"/>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nodeType="clickEffect">
                                  <p:stCondLst>
                                    <p:cond delay="0"/>
                                  </p:stCondLst>
                                  <p:childTnLst>
                                    <p:animClr clrSpc="rgb" dir="cw">
                                      <p:cBhvr>
                                        <p:cTn id="16" dur="500" fill="hold"/>
                                        <p:tgtEl>
                                          <p:spTgt spid="6"/>
                                        </p:tgtEl>
                                        <p:attrNameLst>
                                          <p:attrName>fillcolor</p:attrName>
                                        </p:attrNameLst>
                                      </p:cBhvr>
                                      <p:to>
                                        <a:srgbClr val="00B050"/>
                                      </p:to>
                                    </p:animClr>
                                    <p:set>
                                      <p:cBhvr>
                                        <p:cTn id="17" dur="500" fill="hold"/>
                                        <p:tgtEl>
                                          <p:spTgt spid="6"/>
                                        </p:tgtEl>
                                        <p:attrNameLst>
                                          <p:attrName>fill.type</p:attrName>
                                        </p:attrNameLst>
                                      </p:cBhvr>
                                      <p:to>
                                        <p:strVal val="solid"/>
                                      </p:to>
                                    </p:set>
                                    <p:set>
                                      <p:cBhvr>
                                        <p:cTn id="18" dur="500" fill="hold"/>
                                        <p:tgtEl>
                                          <p:spTgt spid="6"/>
                                        </p:tgtEl>
                                        <p:attrNameLst>
                                          <p:attrName>fill.on</p:attrName>
                                        </p:attrNameLst>
                                      </p:cBhvr>
                                      <p:to>
                                        <p:strVal val="true"/>
                                      </p:to>
                                    </p:set>
                                  </p:childTnLst>
                                </p:cTn>
                              </p:par>
                              <p:par>
                                <p:cTn id="19" presetID="1" presetClass="emph" presetSubtype="2" fill="hold" nodeType="withEffect">
                                  <p:stCondLst>
                                    <p:cond delay="0"/>
                                  </p:stCondLst>
                                  <p:childTnLst>
                                    <p:animClr clrSpc="rgb" dir="cw">
                                      <p:cBhvr>
                                        <p:cTn id="20" dur="500" fill="hold"/>
                                        <p:tgtEl>
                                          <p:spTgt spid="7"/>
                                        </p:tgtEl>
                                        <p:attrNameLst>
                                          <p:attrName>fillcolor</p:attrName>
                                        </p:attrNameLst>
                                      </p:cBhvr>
                                      <p:to>
                                        <a:srgbClr val="00B050"/>
                                      </p:to>
                                    </p:animClr>
                                    <p:set>
                                      <p:cBhvr>
                                        <p:cTn id="21" dur="500" fill="hold"/>
                                        <p:tgtEl>
                                          <p:spTgt spid="7"/>
                                        </p:tgtEl>
                                        <p:attrNameLst>
                                          <p:attrName>fill.type</p:attrName>
                                        </p:attrNameLst>
                                      </p:cBhvr>
                                      <p:to>
                                        <p:strVal val="solid"/>
                                      </p:to>
                                    </p:set>
                                    <p:set>
                                      <p:cBhvr>
                                        <p:cTn id="22" dur="500" fill="hold"/>
                                        <p:tgtEl>
                                          <p:spTgt spid="7"/>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500" fill="hold"/>
                                        <p:tgtEl>
                                          <p:spTgt spid="8"/>
                                        </p:tgtEl>
                                        <p:attrNameLst>
                                          <p:attrName>fillcolor</p:attrName>
                                        </p:attrNameLst>
                                      </p:cBhvr>
                                      <p:to>
                                        <a:srgbClr val="00B050"/>
                                      </p:to>
                                    </p:animClr>
                                    <p:set>
                                      <p:cBhvr>
                                        <p:cTn id="25" dur="500" fill="hold"/>
                                        <p:tgtEl>
                                          <p:spTgt spid="8"/>
                                        </p:tgtEl>
                                        <p:attrNameLst>
                                          <p:attrName>fill.type</p:attrName>
                                        </p:attrNameLst>
                                      </p:cBhvr>
                                      <p:to>
                                        <p:strVal val="solid"/>
                                      </p:to>
                                    </p:set>
                                    <p:set>
                                      <p:cBhvr>
                                        <p:cTn id="26" dur="500" fill="hold"/>
                                        <p:tgtEl>
                                          <p:spTgt spid="8"/>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500" fill="hold"/>
                                        <p:tgtEl>
                                          <p:spTgt spid="9"/>
                                        </p:tgtEl>
                                        <p:attrNameLst>
                                          <p:attrName>fillcolor</p:attrName>
                                        </p:attrNameLst>
                                      </p:cBhvr>
                                      <p:to>
                                        <a:srgbClr val="FFFF00"/>
                                      </p:to>
                                    </p:animClr>
                                    <p:set>
                                      <p:cBhvr>
                                        <p:cTn id="31" dur="500" fill="hold"/>
                                        <p:tgtEl>
                                          <p:spTgt spid="9"/>
                                        </p:tgtEl>
                                        <p:attrNameLst>
                                          <p:attrName>fill.type</p:attrName>
                                        </p:attrNameLst>
                                      </p:cBhvr>
                                      <p:to>
                                        <p:strVal val="solid"/>
                                      </p:to>
                                    </p:set>
                                    <p:set>
                                      <p:cBhvr>
                                        <p:cTn id="32" dur="500" fill="hold"/>
                                        <p:tgtEl>
                                          <p:spTgt spid="9"/>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10"/>
                                        </p:tgtEl>
                                        <p:attrNameLst>
                                          <p:attrName>fillcolor</p:attrName>
                                        </p:attrNameLst>
                                      </p:cBhvr>
                                      <p:to>
                                        <a:srgbClr val="FFFF00"/>
                                      </p:to>
                                    </p:animClr>
                                    <p:set>
                                      <p:cBhvr>
                                        <p:cTn id="35" dur="500" fill="hold"/>
                                        <p:tgtEl>
                                          <p:spTgt spid="10"/>
                                        </p:tgtEl>
                                        <p:attrNameLst>
                                          <p:attrName>fill.type</p:attrName>
                                        </p:attrNameLst>
                                      </p:cBhvr>
                                      <p:to>
                                        <p:strVal val="solid"/>
                                      </p:to>
                                    </p:set>
                                    <p:set>
                                      <p:cBhvr>
                                        <p:cTn id="36" dur="500" fill="hold"/>
                                        <p:tgtEl>
                                          <p:spTgt spid="10"/>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500" fill="hold"/>
                                        <p:tgtEl>
                                          <p:spTgt spid="15"/>
                                        </p:tgtEl>
                                        <p:attrNameLst>
                                          <p:attrName>fillcolor</p:attrName>
                                        </p:attrNameLst>
                                      </p:cBhvr>
                                      <p:to>
                                        <a:srgbClr val="FFFF00"/>
                                      </p:to>
                                    </p:animClr>
                                    <p:set>
                                      <p:cBhvr>
                                        <p:cTn id="39" dur="500" fill="hold"/>
                                        <p:tgtEl>
                                          <p:spTgt spid="15"/>
                                        </p:tgtEl>
                                        <p:attrNameLst>
                                          <p:attrName>fill.type</p:attrName>
                                        </p:attrNameLst>
                                      </p:cBhvr>
                                      <p:to>
                                        <p:strVal val="solid"/>
                                      </p:to>
                                    </p:set>
                                    <p:set>
                                      <p:cBhvr>
                                        <p:cTn id="40" dur="500" fill="hold"/>
                                        <p:tgtEl>
                                          <p:spTgt spid="15"/>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500" fill="hold"/>
                                        <p:tgtEl>
                                          <p:spTgt spid="14"/>
                                        </p:tgtEl>
                                        <p:attrNameLst>
                                          <p:attrName>fillcolor</p:attrName>
                                        </p:attrNameLst>
                                      </p:cBhvr>
                                      <p:to>
                                        <a:srgbClr val="FFFF00"/>
                                      </p:to>
                                    </p:animClr>
                                    <p:set>
                                      <p:cBhvr>
                                        <p:cTn id="43" dur="500" fill="hold"/>
                                        <p:tgtEl>
                                          <p:spTgt spid="14"/>
                                        </p:tgtEl>
                                        <p:attrNameLst>
                                          <p:attrName>fill.type</p:attrName>
                                        </p:attrNameLst>
                                      </p:cBhvr>
                                      <p:to>
                                        <p:strVal val="solid"/>
                                      </p:to>
                                    </p:set>
                                    <p:set>
                                      <p:cBhvr>
                                        <p:cTn id="44" dur="500" fill="hold"/>
                                        <p:tgtEl>
                                          <p:spTgt spid="14"/>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500" fill="hold"/>
                                        <p:tgtEl>
                                          <p:spTgt spid="11"/>
                                        </p:tgtEl>
                                        <p:attrNameLst>
                                          <p:attrName>fillcolor</p:attrName>
                                        </p:attrNameLst>
                                      </p:cBhvr>
                                      <p:to>
                                        <a:srgbClr val="9B6CD1"/>
                                      </p:to>
                                    </p:animClr>
                                    <p:set>
                                      <p:cBhvr>
                                        <p:cTn id="49" dur="500" fill="hold"/>
                                        <p:tgtEl>
                                          <p:spTgt spid="11"/>
                                        </p:tgtEl>
                                        <p:attrNameLst>
                                          <p:attrName>fill.type</p:attrName>
                                        </p:attrNameLst>
                                      </p:cBhvr>
                                      <p:to>
                                        <p:strVal val="solid"/>
                                      </p:to>
                                    </p:set>
                                    <p:set>
                                      <p:cBhvr>
                                        <p:cTn id="50" dur="500" fill="hold"/>
                                        <p:tgtEl>
                                          <p:spTgt spid="11"/>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500" fill="hold"/>
                                        <p:tgtEl>
                                          <p:spTgt spid="12"/>
                                        </p:tgtEl>
                                        <p:attrNameLst>
                                          <p:attrName>fillcolor</p:attrName>
                                        </p:attrNameLst>
                                      </p:cBhvr>
                                      <p:to>
                                        <a:srgbClr val="9B6CD1"/>
                                      </p:to>
                                    </p:animClr>
                                    <p:set>
                                      <p:cBhvr>
                                        <p:cTn id="53" dur="500" fill="hold"/>
                                        <p:tgtEl>
                                          <p:spTgt spid="12"/>
                                        </p:tgtEl>
                                        <p:attrNameLst>
                                          <p:attrName>fill.type</p:attrName>
                                        </p:attrNameLst>
                                      </p:cBhvr>
                                      <p:to>
                                        <p:strVal val="solid"/>
                                      </p:to>
                                    </p:set>
                                    <p:set>
                                      <p:cBhvr>
                                        <p:cTn id="54" dur="500" fill="hold"/>
                                        <p:tgtEl>
                                          <p:spTgt spid="12"/>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500" fill="hold"/>
                                        <p:tgtEl>
                                          <p:spTgt spid="17"/>
                                        </p:tgtEl>
                                        <p:attrNameLst>
                                          <p:attrName>fillcolor</p:attrName>
                                        </p:attrNameLst>
                                      </p:cBhvr>
                                      <p:to>
                                        <a:srgbClr val="9B6CD1"/>
                                      </p:to>
                                    </p:animClr>
                                    <p:set>
                                      <p:cBhvr>
                                        <p:cTn id="57" dur="500" fill="hold"/>
                                        <p:tgtEl>
                                          <p:spTgt spid="17"/>
                                        </p:tgtEl>
                                        <p:attrNameLst>
                                          <p:attrName>fill.type</p:attrName>
                                        </p:attrNameLst>
                                      </p:cBhvr>
                                      <p:to>
                                        <p:strVal val="solid"/>
                                      </p:to>
                                    </p:set>
                                    <p:set>
                                      <p:cBhvr>
                                        <p:cTn id="58" dur="500" fill="hold"/>
                                        <p:tgtEl>
                                          <p:spTgt spid="17"/>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500" fill="hold"/>
                                        <p:tgtEl>
                                          <p:spTgt spid="16"/>
                                        </p:tgtEl>
                                        <p:attrNameLst>
                                          <p:attrName>fillcolor</p:attrName>
                                        </p:attrNameLst>
                                      </p:cBhvr>
                                      <p:to>
                                        <a:srgbClr val="9B6CD1"/>
                                      </p:to>
                                    </p:animClr>
                                    <p:set>
                                      <p:cBhvr>
                                        <p:cTn id="61" dur="500" fill="hold"/>
                                        <p:tgtEl>
                                          <p:spTgt spid="16"/>
                                        </p:tgtEl>
                                        <p:attrNameLst>
                                          <p:attrName>fill.type</p:attrName>
                                        </p:attrNameLst>
                                      </p:cBhvr>
                                      <p:to>
                                        <p:strVal val="solid"/>
                                      </p:to>
                                    </p:set>
                                    <p:set>
                                      <p:cBhvr>
                                        <p:cTn id="62" dur="500" fill="hold"/>
                                        <p:tgtEl>
                                          <p:spTgt spid="16"/>
                                        </p:tgtEl>
                                        <p:attrNameLst>
                                          <p:attrName>fill.on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 presetClass="emph" presetSubtype="2" fill="hold" nodeType="clickEffect">
                                  <p:stCondLst>
                                    <p:cond delay="0"/>
                                  </p:stCondLst>
                                  <p:childTnLst>
                                    <p:animClr clrSpc="rgb" dir="cw">
                                      <p:cBhvr>
                                        <p:cTn id="66" dur="500" fill="hold"/>
                                        <p:tgtEl>
                                          <p:spTgt spid="13"/>
                                        </p:tgtEl>
                                        <p:attrNameLst>
                                          <p:attrName>fillcolor</p:attrName>
                                        </p:attrNameLst>
                                      </p:cBhvr>
                                      <p:to>
                                        <a:srgbClr val="FF0000"/>
                                      </p:to>
                                    </p:animClr>
                                    <p:set>
                                      <p:cBhvr>
                                        <p:cTn id="67" dur="500" fill="hold"/>
                                        <p:tgtEl>
                                          <p:spTgt spid="13"/>
                                        </p:tgtEl>
                                        <p:attrNameLst>
                                          <p:attrName>fill.type</p:attrName>
                                        </p:attrNameLst>
                                      </p:cBhvr>
                                      <p:to>
                                        <p:strVal val="solid"/>
                                      </p:to>
                                    </p:set>
                                    <p:set>
                                      <p:cBhvr>
                                        <p:cTn id="68" dur="500" fill="hold"/>
                                        <p:tgtEl>
                                          <p:spTgt spid="13"/>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500" fill="hold"/>
                                        <p:tgtEl>
                                          <p:spTgt spid="18"/>
                                        </p:tgtEl>
                                        <p:attrNameLst>
                                          <p:attrName>fillcolor</p:attrName>
                                        </p:attrNameLst>
                                      </p:cBhvr>
                                      <p:to>
                                        <a:srgbClr val="FF0000"/>
                                      </p:to>
                                    </p:animClr>
                                    <p:set>
                                      <p:cBhvr>
                                        <p:cTn id="71" dur="500" fill="hold"/>
                                        <p:tgtEl>
                                          <p:spTgt spid="18"/>
                                        </p:tgtEl>
                                        <p:attrNameLst>
                                          <p:attrName>fill.type</p:attrName>
                                        </p:attrNameLst>
                                      </p:cBhvr>
                                      <p:to>
                                        <p:strVal val="solid"/>
                                      </p:to>
                                    </p:set>
                                    <p:set>
                                      <p:cBhvr>
                                        <p:cTn id="72" dur="50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center with containers</a:t>
            </a:r>
          </a:p>
        </p:txBody>
      </p:sp>
      <p:sp>
        <p:nvSpPr>
          <p:cNvPr id="4" name="Freeform 3"/>
          <p:cNvSpPr>
            <a:spLocks noChangeAspect="1"/>
          </p:cNvSpPr>
          <p:nvPr/>
        </p:nvSpPr>
        <p:spPr bwMode="black">
          <a:xfrm>
            <a:off x="1969825" y="2070802"/>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Freeform 4"/>
          <p:cNvSpPr>
            <a:spLocks noChangeAspect="1"/>
          </p:cNvSpPr>
          <p:nvPr/>
        </p:nvSpPr>
        <p:spPr bwMode="black">
          <a:xfrm>
            <a:off x="3663738" y="2070801"/>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Freeform 5"/>
          <p:cNvSpPr>
            <a:spLocks noChangeAspect="1"/>
          </p:cNvSpPr>
          <p:nvPr/>
        </p:nvSpPr>
        <p:spPr bwMode="black">
          <a:xfrm>
            <a:off x="5365433" y="2070800"/>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6"/>
          <p:cNvSpPr>
            <a:spLocks noChangeAspect="1"/>
          </p:cNvSpPr>
          <p:nvPr/>
        </p:nvSpPr>
        <p:spPr bwMode="black">
          <a:xfrm>
            <a:off x="7067127" y="2084363"/>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Freeform 7"/>
          <p:cNvSpPr>
            <a:spLocks noChangeAspect="1"/>
          </p:cNvSpPr>
          <p:nvPr/>
        </p:nvSpPr>
        <p:spPr bwMode="black">
          <a:xfrm>
            <a:off x="8768822" y="2097924"/>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8"/>
          <p:cNvSpPr>
            <a:spLocks noChangeAspect="1"/>
          </p:cNvSpPr>
          <p:nvPr/>
        </p:nvSpPr>
        <p:spPr bwMode="black">
          <a:xfrm>
            <a:off x="1961598" y="3260580"/>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9"/>
          <p:cNvSpPr>
            <a:spLocks noChangeAspect="1"/>
          </p:cNvSpPr>
          <p:nvPr/>
        </p:nvSpPr>
        <p:spPr bwMode="black">
          <a:xfrm>
            <a:off x="3655511" y="3260579"/>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10"/>
          <p:cNvSpPr>
            <a:spLocks noChangeAspect="1"/>
          </p:cNvSpPr>
          <p:nvPr/>
        </p:nvSpPr>
        <p:spPr bwMode="black">
          <a:xfrm>
            <a:off x="5357206" y="3260578"/>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p:nvSpPr>
        <p:spPr bwMode="black">
          <a:xfrm>
            <a:off x="7058900" y="3274141"/>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p:nvSpPr>
        <p:spPr bwMode="black">
          <a:xfrm>
            <a:off x="8760595" y="3287702"/>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13"/>
          <p:cNvSpPr>
            <a:spLocks noChangeAspect="1"/>
          </p:cNvSpPr>
          <p:nvPr/>
        </p:nvSpPr>
        <p:spPr bwMode="black">
          <a:xfrm>
            <a:off x="1961598" y="4463919"/>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a:spLocks noChangeAspect="1"/>
          </p:cNvSpPr>
          <p:nvPr/>
        </p:nvSpPr>
        <p:spPr bwMode="black">
          <a:xfrm>
            <a:off x="3655511" y="4463918"/>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15"/>
          <p:cNvSpPr>
            <a:spLocks noChangeAspect="1"/>
          </p:cNvSpPr>
          <p:nvPr/>
        </p:nvSpPr>
        <p:spPr bwMode="black">
          <a:xfrm>
            <a:off x="5357206" y="4463917"/>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6"/>
          <p:cNvSpPr>
            <a:spLocks noChangeAspect="1"/>
          </p:cNvSpPr>
          <p:nvPr/>
        </p:nvSpPr>
        <p:spPr bwMode="black">
          <a:xfrm>
            <a:off x="7058900" y="4477480"/>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7"/>
          <p:cNvSpPr>
            <a:spLocks noChangeAspect="1"/>
          </p:cNvSpPr>
          <p:nvPr/>
        </p:nvSpPr>
        <p:spPr bwMode="black">
          <a:xfrm>
            <a:off x="8760595" y="4491041"/>
            <a:ext cx="1568743" cy="101324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Hexagon 1"/>
          <p:cNvSpPr/>
          <p:nvPr/>
        </p:nvSpPr>
        <p:spPr bwMode="auto">
          <a:xfrm>
            <a:off x="2435599" y="2236796"/>
            <a:ext cx="821723" cy="708381"/>
          </a:xfrm>
          <a:prstGeom prst="hexagon">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8" name="Hexagon 27"/>
          <p:cNvSpPr/>
          <p:nvPr/>
        </p:nvSpPr>
        <p:spPr bwMode="auto">
          <a:xfrm>
            <a:off x="4063927" y="3413011"/>
            <a:ext cx="821723" cy="708381"/>
          </a:xfrm>
          <a:prstGeom prst="hexagon">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9" name="Hexagon 28"/>
          <p:cNvSpPr/>
          <p:nvPr/>
        </p:nvSpPr>
        <p:spPr bwMode="auto">
          <a:xfrm>
            <a:off x="2430035" y="4643474"/>
            <a:ext cx="821723" cy="708381"/>
          </a:xfrm>
          <a:prstGeom prst="hexagon">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0" name="Hexagon 29"/>
          <p:cNvSpPr/>
          <p:nvPr/>
        </p:nvSpPr>
        <p:spPr bwMode="auto">
          <a:xfrm>
            <a:off x="3740440" y="2055996"/>
            <a:ext cx="821723" cy="708381"/>
          </a:xfrm>
          <a:prstGeom prst="hexagon">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1" name="Hexagon 30"/>
          <p:cNvSpPr/>
          <p:nvPr/>
        </p:nvSpPr>
        <p:spPr bwMode="auto">
          <a:xfrm>
            <a:off x="4430320" y="2390472"/>
            <a:ext cx="821723" cy="708381"/>
          </a:xfrm>
          <a:prstGeom prst="hexagon">
            <a:avLst/>
          </a:prstGeom>
          <a:solidFill>
            <a:srgbClr val="FFC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2" name="Hexagon 31"/>
          <p:cNvSpPr/>
          <p:nvPr/>
        </p:nvSpPr>
        <p:spPr bwMode="auto">
          <a:xfrm>
            <a:off x="7462198" y="3440135"/>
            <a:ext cx="821723" cy="708381"/>
          </a:xfrm>
          <a:prstGeom prst="hexagon">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3" name="Hexagon 32"/>
          <p:cNvSpPr/>
          <p:nvPr/>
        </p:nvSpPr>
        <p:spPr bwMode="auto">
          <a:xfrm>
            <a:off x="5730716" y="4629913"/>
            <a:ext cx="821723" cy="708381"/>
          </a:xfrm>
          <a:prstGeom prst="hexagon">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4" name="Hexagon 33"/>
          <p:cNvSpPr/>
          <p:nvPr/>
        </p:nvSpPr>
        <p:spPr bwMode="auto">
          <a:xfrm>
            <a:off x="5760732" y="3426574"/>
            <a:ext cx="821723" cy="708381"/>
          </a:xfrm>
          <a:prstGeom prst="hexagon">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5" name="Hexagon 34"/>
          <p:cNvSpPr/>
          <p:nvPr/>
        </p:nvSpPr>
        <p:spPr bwMode="auto">
          <a:xfrm>
            <a:off x="5380994" y="2071770"/>
            <a:ext cx="821723" cy="708381"/>
          </a:xfrm>
          <a:prstGeom prst="hexagon">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6" name="Hexagon 35"/>
          <p:cNvSpPr/>
          <p:nvPr/>
        </p:nvSpPr>
        <p:spPr bwMode="auto">
          <a:xfrm>
            <a:off x="6068430" y="2404196"/>
            <a:ext cx="821723" cy="708381"/>
          </a:xfrm>
          <a:prstGeom prst="hexagon">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00313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25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56" presetClass="path" presetSubtype="0" accel="50000" decel="50000" fill="hold" grpId="1" nodeType="clickEffect">
                                  <p:stCondLst>
                                    <p:cond delay="0"/>
                                  </p:stCondLst>
                                  <p:childTnLst>
                                    <p:animMotion origin="layout" path="M -4.82767E-6 6.03722E-7 L 0.13608 -0.17295 " pathEditMode="relative" rAng="0" ptsTypes="AA">
                                      <p:cBhvr>
                                        <p:cTn id="40" dur="500" fill="hold"/>
                                        <p:tgtEl>
                                          <p:spTgt spid="32"/>
                                        </p:tgtEl>
                                        <p:attrNameLst>
                                          <p:attrName>ppt_x</p:attrName>
                                          <p:attrName>ppt_y</p:attrName>
                                        </p:attrNameLst>
                                      </p:cBhvr>
                                      <p:rCtr x="6804" y="-8647"/>
                                    </p:animMotion>
                                  </p:childTnLst>
                                </p:cTn>
                              </p:par>
                            </p:childTnLst>
                          </p:cTn>
                        </p:par>
                      </p:childTnLst>
                    </p:cTn>
                  </p:par>
                  <p:par>
                    <p:cTn id="41" fill="hold">
                      <p:stCondLst>
                        <p:cond delay="indefinite"/>
                      </p:stCondLst>
                      <p:childTnLst>
                        <p:par>
                          <p:cTn id="42" fill="hold">
                            <p:stCondLst>
                              <p:cond delay="0"/>
                            </p:stCondLst>
                            <p:childTnLst>
                              <p:par>
                                <p:cTn id="43" presetID="63" presetClass="path" presetSubtype="0" accel="50000" decel="50000" fill="hold" grpId="1" nodeType="clickEffect">
                                  <p:stCondLst>
                                    <p:cond delay="0"/>
                                  </p:stCondLst>
                                  <p:childTnLst>
                                    <p:animMotion origin="layout" path="M 1.10288E-6 1.06219E-6 L 0.13046 0.00272 " pathEditMode="relative" rAng="0" ptsTypes="AA">
                                      <p:cBhvr>
                                        <p:cTn id="44" dur="500" fill="hold"/>
                                        <p:tgtEl>
                                          <p:spTgt spid="29"/>
                                        </p:tgtEl>
                                        <p:attrNameLst>
                                          <p:attrName>ppt_x</p:attrName>
                                          <p:attrName>ppt_y</p:attrName>
                                        </p:attrNameLst>
                                      </p:cBhvr>
                                      <p:rCtr x="6523" y="136"/>
                                    </p:animMotion>
                                  </p:childTnLst>
                                </p:cTn>
                              </p:par>
                            </p:childTnLst>
                          </p:cTn>
                        </p:par>
                      </p:childTnLst>
                    </p:cTn>
                  </p:par>
                  <p:par>
                    <p:cTn id="45" fill="hold">
                      <p:stCondLst>
                        <p:cond delay="indefinite"/>
                      </p:stCondLst>
                      <p:childTnLst>
                        <p:par>
                          <p:cTn id="46" fill="hold">
                            <p:stCondLst>
                              <p:cond delay="0"/>
                            </p:stCondLst>
                            <p:childTnLst>
                              <p:par>
                                <p:cTn id="47" presetID="49" presetClass="path" presetSubtype="0" accel="50000" decel="50000" fill="hold" grpId="1" nodeType="clickEffect">
                                  <p:stCondLst>
                                    <p:cond delay="0"/>
                                  </p:stCondLst>
                                  <p:childTnLst>
                                    <p:animMotion origin="layout" path="M -1.58284E-6 1.15297E-6 L 0.25045 0.3266 " pathEditMode="relative" rAng="0" ptsTypes="AA">
                                      <p:cBhvr>
                                        <p:cTn id="48" dur="500" fill="hold"/>
                                        <p:tgtEl>
                                          <p:spTgt spid="36"/>
                                        </p:tgtEl>
                                        <p:attrNameLst>
                                          <p:attrName>ppt_x</p:attrName>
                                          <p:attrName>ppt_y</p:attrName>
                                        </p:attrNameLst>
                                      </p:cBhvr>
                                      <p:rCtr x="12522" y="16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animBg="1"/>
      <p:bldP spid="29" grpId="0" animBg="1"/>
      <p:bldP spid="29" grpId="1" animBg="1"/>
      <p:bldP spid="30" grpId="0" animBg="1"/>
      <p:bldP spid="31" grpId="0" animBg="1"/>
      <p:bldP spid="32" grpId="0" animBg="1"/>
      <p:bldP spid="32" grpId="1" animBg="1"/>
      <p:bldP spid="33" grpId="0" animBg="1"/>
      <p:bldP spid="34" grpId="0" animBg="1"/>
      <p:bldP spid="35" grpId="0" animBg="1"/>
      <p:bldP spid="36" grpId="0" animBg="1"/>
      <p:bldP spid="3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306" name="TextBox 305"/>
          <p:cNvSpPr txBox="1"/>
          <p:nvPr/>
        </p:nvSpPr>
        <p:spPr>
          <a:xfrm>
            <a:off x="1" y="1486746"/>
            <a:ext cx="12193588"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t>Containers </a:t>
            </a:r>
            <a:r>
              <a:rPr lang="en-US" kern="0" dirty="0"/>
              <a:t>= Operating system virtualization</a:t>
            </a:r>
          </a:p>
        </p:txBody>
      </p:sp>
      <p:sp>
        <p:nvSpPr>
          <p:cNvPr id="126" name="TextBox 125"/>
          <p:cNvSpPr txBox="1"/>
          <p:nvPr/>
        </p:nvSpPr>
        <p:spPr>
          <a:xfrm>
            <a:off x="1590" y="4734897"/>
            <a:ext cx="12192000"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t>Traditional virtual machines </a:t>
            </a:r>
            <a:r>
              <a:rPr lang="en-US" kern="0" dirty="0"/>
              <a:t>= hardware virtualization</a:t>
            </a:r>
          </a:p>
        </p:txBody>
      </p:sp>
      <p:sp>
        <p:nvSpPr>
          <p:cNvPr id="73" name="Rectangle 72"/>
          <p:cNvSpPr/>
          <p:nvPr/>
        </p:nvSpPr>
        <p:spPr bwMode="auto">
          <a:xfrm>
            <a:off x="3922773" y="1895551"/>
            <a:ext cx="4864091" cy="1603185"/>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78" name="Rectangle 77"/>
          <p:cNvSpPr/>
          <p:nvPr/>
        </p:nvSpPr>
        <p:spPr bwMode="auto">
          <a:xfrm>
            <a:off x="3922773" y="3538753"/>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89" name="Rectangle 88"/>
          <p:cNvSpPr/>
          <p:nvPr/>
        </p:nvSpPr>
        <p:spPr bwMode="auto">
          <a:xfrm>
            <a:off x="4970615" y="2391447"/>
            <a:ext cx="133005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568" dirty="0">
                <a:solidFill>
                  <a:schemeClr val="tx2"/>
                </a:solidFill>
              </a:rPr>
              <a:t>Applications</a:t>
            </a:r>
          </a:p>
        </p:txBody>
      </p:sp>
      <p:grpSp>
        <p:nvGrpSpPr>
          <p:cNvPr id="5" name="Group 4"/>
          <p:cNvGrpSpPr/>
          <p:nvPr/>
        </p:nvGrpSpPr>
        <p:grpSpPr>
          <a:xfrm>
            <a:off x="4485101" y="2391447"/>
            <a:ext cx="491767" cy="487863"/>
            <a:chOff x="4495435" y="2334205"/>
            <a:chExt cx="501628" cy="497646"/>
          </a:xfrm>
        </p:grpSpPr>
        <p:sp>
          <p:nvSpPr>
            <p:cNvPr id="88" name="Rectangle 87"/>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89"/>
            <p:cNvGrpSpPr/>
            <p:nvPr/>
          </p:nvGrpSpPr>
          <p:grpSpPr>
            <a:xfrm>
              <a:off x="4588362" y="2455579"/>
              <a:ext cx="315775" cy="254898"/>
              <a:chOff x="4406091" y="6049087"/>
              <a:chExt cx="3960813" cy="3197225"/>
            </a:xfrm>
            <a:solidFill>
              <a:schemeClr val="tx1"/>
            </a:solidFill>
          </p:grpSpPr>
          <p:sp>
            <p:nvSpPr>
              <p:cNvPr id="9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sp>
            <p:nvSpPr>
              <p:cNvPr id="92"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sp>
            <p:nvSpPr>
              <p:cNvPr id="9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grpSp>
      </p:grpSp>
      <p:sp>
        <p:nvSpPr>
          <p:cNvPr id="70" name="Rectangle 69"/>
          <p:cNvSpPr/>
          <p:nvPr/>
        </p:nvSpPr>
        <p:spPr bwMode="auto">
          <a:xfrm>
            <a:off x="4970614" y="2899320"/>
            <a:ext cx="3739958"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US" sz="1568" dirty="0">
                <a:solidFill>
                  <a:schemeClr val="tx2"/>
                </a:solidFill>
              </a:rPr>
              <a:t>Kernel</a:t>
            </a:r>
          </a:p>
        </p:txBody>
      </p:sp>
      <p:grpSp>
        <p:nvGrpSpPr>
          <p:cNvPr id="6" name="Group 5"/>
          <p:cNvGrpSpPr/>
          <p:nvPr/>
        </p:nvGrpSpPr>
        <p:grpSpPr>
          <a:xfrm>
            <a:off x="4485101" y="2899320"/>
            <a:ext cx="491767" cy="487863"/>
            <a:chOff x="4498836" y="2852262"/>
            <a:chExt cx="501628" cy="497646"/>
          </a:xfrm>
        </p:grpSpPr>
        <p:sp>
          <p:nvSpPr>
            <p:cNvPr id="69" name="Rectangle 6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95"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p:cNvGrpSpPr/>
          <p:nvPr/>
        </p:nvGrpSpPr>
        <p:grpSpPr>
          <a:xfrm>
            <a:off x="6408482" y="2029160"/>
            <a:ext cx="690581" cy="835736"/>
            <a:chOff x="1156020" y="2248829"/>
            <a:chExt cx="704429" cy="852494"/>
          </a:xfrm>
        </p:grpSpPr>
        <p:sp>
          <p:nvSpPr>
            <p:cNvPr id="86" name="TextBox 8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87" name="Rectangle 8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94" name="Group 93"/>
            <p:cNvGrpSpPr/>
            <p:nvPr/>
          </p:nvGrpSpPr>
          <p:grpSpPr>
            <a:xfrm>
              <a:off x="1282952" y="2590867"/>
              <a:ext cx="471171" cy="380335"/>
              <a:chOff x="4406091" y="6049087"/>
              <a:chExt cx="3960813" cy="3197225"/>
            </a:xfrm>
            <a:solidFill>
              <a:schemeClr val="tx2"/>
            </a:solidFill>
          </p:grpSpPr>
          <p:sp>
            <p:nvSpPr>
              <p:cNvPr id="9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9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9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grpSp>
        <p:nvGrpSpPr>
          <p:cNvPr id="105" name="Group 104"/>
          <p:cNvGrpSpPr/>
          <p:nvPr/>
        </p:nvGrpSpPr>
        <p:grpSpPr>
          <a:xfrm>
            <a:off x="7209562" y="2029160"/>
            <a:ext cx="690581" cy="835736"/>
            <a:chOff x="1156020" y="2248829"/>
            <a:chExt cx="704429" cy="852494"/>
          </a:xfrm>
        </p:grpSpPr>
        <p:sp>
          <p:nvSpPr>
            <p:cNvPr id="106" name="TextBox 10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107" name="Rectangle 10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108" name="Group 107"/>
            <p:cNvGrpSpPr/>
            <p:nvPr/>
          </p:nvGrpSpPr>
          <p:grpSpPr>
            <a:xfrm>
              <a:off x="1282952" y="2590867"/>
              <a:ext cx="471171" cy="380335"/>
              <a:chOff x="4406091" y="6049087"/>
              <a:chExt cx="3960813" cy="3197225"/>
            </a:xfrm>
            <a:solidFill>
              <a:schemeClr val="tx2"/>
            </a:solidFill>
          </p:grpSpPr>
          <p:sp>
            <p:nvSpPr>
              <p:cNvPr id="10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11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11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grpSp>
        <p:nvGrpSpPr>
          <p:cNvPr id="112" name="Group 111"/>
          <p:cNvGrpSpPr/>
          <p:nvPr/>
        </p:nvGrpSpPr>
        <p:grpSpPr>
          <a:xfrm>
            <a:off x="8010642" y="2029160"/>
            <a:ext cx="690581" cy="835736"/>
            <a:chOff x="1156020" y="2248829"/>
            <a:chExt cx="704429" cy="852494"/>
          </a:xfrm>
        </p:grpSpPr>
        <p:sp>
          <p:nvSpPr>
            <p:cNvPr id="113" name="TextBox 11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114" name="Rectangle 11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115" name="Group 114"/>
            <p:cNvGrpSpPr/>
            <p:nvPr/>
          </p:nvGrpSpPr>
          <p:grpSpPr>
            <a:xfrm>
              <a:off x="1282952" y="2590867"/>
              <a:ext cx="471171" cy="380335"/>
              <a:chOff x="4406091" y="6049087"/>
              <a:chExt cx="3960813" cy="3197225"/>
            </a:xfrm>
            <a:solidFill>
              <a:schemeClr val="tx2"/>
            </a:solidFill>
          </p:grpSpPr>
          <p:sp>
            <p:nvSpPr>
              <p:cNvPr id="11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11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11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sp>
        <p:nvSpPr>
          <p:cNvPr id="218" name="Rectangle 217"/>
          <p:cNvSpPr/>
          <p:nvPr/>
        </p:nvSpPr>
        <p:spPr bwMode="auto">
          <a:xfrm>
            <a:off x="3437259" y="1895551"/>
            <a:ext cx="491767" cy="16031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9" name="Group 218"/>
          <p:cNvGrpSpPr/>
          <p:nvPr/>
        </p:nvGrpSpPr>
        <p:grpSpPr>
          <a:xfrm>
            <a:off x="3539465" y="2591958"/>
            <a:ext cx="272570" cy="214763"/>
            <a:chOff x="4962525" y="2536825"/>
            <a:chExt cx="2260600" cy="1781175"/>
          </a:xfrm>
          <a:solidFill>
            <a:schemeClr val="tx2"/>
          </a:solidFill>
        </p:grpSpPr>
        <p:sp>
          <p:nvSpPr>
            <p:cNvPr id="220"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21"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sp>
        <p:nvSpPr>
          <p:cNvPr id="222" name="Rectangle 221"/>
          <p:cNvSpPr/>
          <p:nvPr/>
        </p:nvSpPr>
        <p:spPr bwMode="auto">
          <a:xfrm>
            <a:off x="3437259" y="3538753"/>
            <a:ext cx="49176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3" name="Group 222"/>
          <p:cNvGrpSpPr/>
          <p:nvPr/>
        </p:nvGrpSpPr>
        <p:grpSpPr>
          <a:xfrm>
            <a:off x="3583842" y="3666549"/>
            <a:ext cx="179250" cy="232272"/>
            <a:chOff x="5260975" y="2352675"/>
            <a:chExt cx="1663700" cy="2155825"/>
          </a:xfrm>
          <a:solidFill>
            <a:schemeClr val="tx2"/>
          </a:solidFill>
        </p:grpSpPr>
        <p:sp>
          <p:nvSpPr>
            <p:cNvPr id="224"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25"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26"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27"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28"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sp>
        <p:nvSpPr>
          <p:cNvPr id="100" name="Rectangle 99"/>
          <p:cNvSpPr/>
          <p:nvPr/>
        </p:nvSpPr>
        <p:spPr bwMode="auto">
          <a:xfrm>
            <a:off x="3922774" y="5137211"/>
            <a:ext cx="1710307"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01" name="Rectangle 100"/>
          <p:cNvSpPr/>
          <p:nvPr/>
        </p:nvSpPr>
        <p:spPr bwMode="auto">
          <a:xfrm>
            <a:off x="3922773" y="5665095"/>
            <a:ext cx="1710308"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02" name="Rectangle 101"/>
          <p:cNvSpPr/>
          <p:nvPr/>
        </p:nvSpPr>
        <p:spPr bwMode="auto">
          <a:xfrm>
            <a:off x="3922773" y="6192977"/>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103" name="Group 102"/>
          <p:cNvGrpSpPr/>
          <p:nvPr/>
        </p:nvGrpSpPr>
        <p:grpSpPr>
          <a:xfrm>
            <a:off x="3431004" y="5137211"/>
            <a:ext cx="491767" cy="487863"/>
            <a:chOff x="5303837" y="3192462"/>
            <a:chExt cx="501628" cy="497646"/>
          </a:xfrm>
        </p:grpSpPr>
        <p:sp>
          <p:nvSpPr>
            <p:cNvPr id="104" name="Rectangle 103"/>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9" name="Group 118"/>
            <p:cNvGrpSpPr/>
            <p:nvPr/>
          </p:nvGrpSpPr>
          <p:grpSpPr>
            <a:xfrm>
              <a:off x="5434446" y="3309789"/>
              <a:ext cx="236804" cy="262982"/>
              <a:chOff x="7434263" y="-2105025"/>
              <a:chExt cx="947737" cy="1052512"/>
            </a:xfrm>
            <a:solidFill>
              <a:schemeClr val="tx2"/>
            </a:solidFill>
          </p:grpSpPr>
          <p:sp>
            <p:nvSpPr>
              <p:cNvPr id="120"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21"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22"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23" name="Group 122"/>
          <p:cNvGrpSpPr/>
          <p:nvPr/>
        </p:nvGrpSpPr>
        <p:grpSpPr>
          <a:xfrm>
            <a:off x="3431003" y="5665095"/>
            <a:ext cx="491767" cy="487863"/>
            <a:chOff x="5303836" y="3730931"/>
            <a:chExt cx="501628" cy="497646"/>
          </a:xfrm>
        </p:grpSpPr>
        <p:sp>
          <p:nvSpPr>
            <p:cNvPr id="124" name="Rectangle 123"/>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5414027" y="3888749"/>
              <a:ext cx="278036" cy="219069"/>
              <a:chOff x="4962525" y="2536825"/>
              <a:chExt cx="2260600" cy="1781175"/>
            </a:xfrm>
            <a:solidFill>
              <a:schemeClr val="tx2"/>
            </a:solidFill>
          </p:grpSpPr>
          <p:sp>
            <p:nvSpPr>
              <p:cNvPr id="127"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28"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29" name="Group 128"/>
          <p:cNvGrpSpPr/>
          <p:nvPr/>
        </p:nvGrpSpPr>
        <p:grpSpPr>
          <a:xfrm>
            <a:off x="3431004" y="6192977"/>
            <a:ext cx="491767" cy="487863"/>
            <a:chOff x="5303837" y="4269398"/>
            <a:chExt cx="501628" cy="497646"/>
          </a:xfrm>
        </p:grpSpPr>
        <p:sp>
          <p:nvSpPr>
            <p:cNvPr id="130" name="Rectangle 129"/>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1" name="Group 130"/>
            <p:cNvGrpSpPr/>
            <p:nvPr/>
          </p:nvGrpSpPr>
          <p:grpSpPr>
            <a:xfrm>
              <a:off x="5453359" y="4399756"/>
              <a:ext cx="182844" cy="236930"/>
              <a:chOff x="5260945" y="2352669"/>
              <a:chExt cx="1663693" cy="2155821"/>
            </a:xfrm>
            <a:solidFill>
              <a:schemeClr val="tx2"/>
            </a:solidFill>
          </p:grpSpPr>
          <p:sp>
            <p:nvSpPr>
              <p:cNvPr id="132"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33"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34"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35"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36"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37" name="Group 136"/>
          <p:cNvGrpSpPr/>
          <p:nvPr/>
        </p:nvGrpSpPr>
        <p:grpSpPr>
          <a:xfrm>
            <a:off x="5744360" y="5131828"/>
            <a:ext cx="3042503" cy="996758"/>
            <a:chOff x="5857925" y="3188946"/>
            <a:chExt cx="3103512" cy="1016745"/>
          </a:xfrm>
        </p:grpSpPr>
        <p:sp>
          <p:nvSpPr>
            <p:cNvPr id="138" name="Rectangle 137"/>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39" name="Rectangle 138"/>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40" name="Rectangle 139"/>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41" name="Rectangle 140"/>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42" name="Rectangle 141"/>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43" name="Rectangle 142"/>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144" name="Group 143"/>
            <p:cNvGrpSpPr/>
            <p:nvPr/>
          </p:nvGrpSpPr>
          <p:grpSpPr>
            <a:xfrm>
              <a:off x="6198500" y="3595918"/>
              <a:ext cx="197996" cy="219885"/>
              <a:chOff x="7434267" y="-1318825"/>
              <a:chExt cx="947742" cy="1052511"/>
            </a:xfrm>
            <a:solidFill>
              <a:schemeClr val="accent1"/>
            </a:solidFill>
          </p:grpSpPr>
          <p:sp>
            <p:nvSpPr>
              <p:cNvPr id="165"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66"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67"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45" name="Group 144"/>
            <p:cNvGrpSpPr/>
            <p:nvPr/>
          </p:nvGrpSpPr>
          <p:grpSpPr>
            <a:xfrm>
              <a:off x="6169600" y="3943800"/>
              <a:ext cx="255791" cy="201540"/>
              <a:chOff x="4962525" y="3988427"/>
              <a:chExt cx="2260600" cy="1781175"/>
            </a:xfrm>
            <a:solidFill>
              <a:schemeClr val="accent1"/>
            </a:solidFill>
          </p:grpSpPr>
          <p:sp>
            <p:nvSpPr>
              <p:cNvPr id="163"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64"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46" name="TextBox 145"/>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147" name="Group 146"/>
            <p:cNvGrpSpPr/>
            <p:nvPr/>
          </p:nvGrpSpPr>
          <p:grpSpPr>
            <a:xfrm>
              <a:off x="7310684" y="3592441"/>
              <a:ext cx="197995" cy="219886"/>
              <a:chOff x="7434263" y="-1335463"/>
              <a:chExt cx="947737" cy="1052514"/>
            </a:xfrm>
            <a:solidFill>
              <a:schemeClr val="accent1"/>
            </a:solidFill>
          </p:grpSpPr>
          <p:sp>
            <p:nvSpPr>
              <p:cNvPr id="160"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61"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62"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48" name="Group 147"/>
            <p:cNvGrpSpPr/>
            <p:nvPr/>
          </p:nvGrpSpPr>
          <p:grpSpPr>
            <a:xfrm>
              <a:off x="7281786" y="3940325"/>
              <a:ext cx="255791" cy="201540"/>
              <a:chOff x="4962525" y="3957709"/>
              <a:chExt cx="2260600" cy="1781175"/>
            </a:xfrm>
            <a:solidFill>
              <a:schemeClr val="accent1"/>
            </a:solidFill>
          </p:grpSpPr>
          <p:sp>
            <p:nvSpPr>
              <p:cNvPr id="158"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59"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49" name="TextBox 148"/>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150" name="Group 149"/>
            <p:cNvGrpSpPr/>
            <p:nvPr/>
          </p:nvGrpSpPr>
          <p:grpSpPr>
            <a:xfrm>
              <a:off x="8422868" y="3592442"/>
              <a:ext cx="197995" cy="219885"/>
              <a:chOff x="7434263" y="-1335457"/>
              <a:chExt cx="947737" cy="1052513"/>
            </a:xfrm>
            <a:solidFill>
              <a:schemeClr val="accent1"/>
            </a:solidFill>
          </p:grpSpPr>
          <p:sp>
            <p:nvSpPr>
              <p:cNvPr id="155"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56"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57"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51" name="Group 150"/>
            <p:cNvGrpSpPr/>
            <p:nvPr/>
          </p:nvGrpSpPr>
          <p:grpSpPr>
            <a:xfrm>
              <a:off x="8393970" y="3940325"/>
              <a:ext cx="255791" cy="201540"/>
              <a:chOff x="4962525" y="3957717"/>
              <a:chExt cx="2260600" cy="1781175"/>
            </a:xfrm>
            <a:solidFill>
              <a:schemeClr val="accent1"/>
            </a:solidFill>
          </p:grpSpPr>
          <p:sp>
            <p:nvSpPr>
              <p:cNvPr id="153"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54"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52" name="TextBox 151"/>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spTree>
    <p:extLst>
      <p:ext uri="{BB962C8B-B14F-4D97-AF65-F5344CB8AC3E}">
        <p14:creationId xmlns:p14="http://schemas.microsoft.com/office/powerpoint/2010/main" val="273456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fade">
                                      <p:cBhvr>
                                        <p:cTn id="11" dur="500"/>
                                        <p:tgtEl>
                                          <p:spTgt spid="105"/>
                                        </p:tgtEl>
                                      </p:cBhvr>
                                    </p:animEffect>
                                  </p:childTnLst>
                                </p:cTn>
                              </p:par>
                            </p:childTnLst>
                          </p:cTn>
                        </p:par>
                        <p:par>
                          <p:cTn id="12" fill="hold">
                            <p:stCondLst>
                              <p:cond delay="1200"/>
                            </p:stCondLst>
                            <p:childTnLst>
                              <p:par>
                                <p:cTn id="13" presetID="10" presetClass="entr" presetSubtype="0" fill="hold" nodeType="after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fade">
                                      <p:cBhvr>
                                        <p:cTn id="15"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7178" y="6211475"/>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505050"/>
                </a:solidFill>
                <a:latin typeface="Segoe UI"/>
              </a:rPr>
              <a:t>Server</a:t>
            </a:r>
          </a:p>
        </p:txBody>
      </p:sp>
      <p:sp>
        <p:nvSpPr>
          <p:cNvPr id="7" name="Rectangle 6"/>
          <p:cNvSpPr/>
          <p:nvPr/>
        </p:nvSpPr>
        <p:spPr>
          <a:xfrm>
            <a:off x="567178" y="5730844"/>
            <a:ext cx="4806307" cy="4806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Host OS</a:t>
            </a:r>
          </a:p>
        </p:txBody>
      </p:sp>
      <p:sp>
        <p:nvSpPr>
          <p:cNvPr id="8" name="Rectangle 7"/>
          <p:cNvSpPr/>
          <p:nvPr/>
        </p:nvSpPr>
        <p:spPr>
          <a:xfrm>
            <a:off x="567178" y="5250214"/>
            <a:ext cx="4806307" cy="4806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Hypervisor</a:t>
            </a:r>
          </a:p>
        </p:txBody>
      </p:sp>
      <p:sp>
        <p:nvSpPr>
          <p:cNvPr id="10" name="Rectangle 9"/>
          <p:cNvSpPr/>
          <p:nvPr/>
        </p:nvSpPr>
        <p:spPr>
          <a:xfrm>
            <a:off x="6487102" y="6211475"/>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505050"/>
                </a:solidFill>
                <a:latin typeface="Segoe UI"/>
              </a:rPr>
              <a:t>Server</a:t>
            </a:r>
          </a:p>
        </p:txBody>
      </p:sp>
      <p:sp>
        <p:nvSpPr>
          <p:cNvPr id="11" name="Rectangle 10"/>
          <p:cNvSpPr/>
          <p:nvPr/>
        </p:nvSpPr>
        <p:spPr>
          <a:xfrm>
            <a:off x="6487102" y="5730844"/>
            <a:ext cx="4806307" cy="4806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Host OS</a:t>
            </a:r>
          </a:p>
        </p:txBody>
      </p:sp>
      <p:sp>
        <p:nvSpPr>
          <p:cNvPr id="12" name="Rectangle 11"/>
          <p:cNvSpPr/>
          <p:nvPr/>
        </p:nvSpPr>
        <p:spPr>
          <a:xfrm>
            <a:off x="6487102" y="5250214"/>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Docker Engine</a:t>
            </a:r>
          </a:p>
        </p:txBody>
      </p:sp>
      <p:sp>
        <p:nvSpPr>
          <p:cNvPr id="13" name="Rectangle 12"/>
          <p:cNvSpPr/>
          <p:nvPr/>
        </p:nvSpPr>
        <p:spPr>
          <a:xfrm>
            <a:off x="567179" y="2592610"/>
            <a:ext cx="1074351" cy="2657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Guest OS</a:t>
            </a:r>
          </a:p>
        </p:txBody>
      </p:sp>
      <p:sp>
        <p:nvSpPr>
          <p:cNvPr id="14" name="Rectangle 13"/>
          <p:cNvSpPr/>
          <p:nvPr/>
        </p:nvSpPr>
        <p:spPr>
          <a:xfrm>
            <a:off x="2433157" y="2592610"/>
            <a:ext cx="1074351" cy="2657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Guest OS</a:t>
            </a:r>
          </a:p>
        </p:txBody>
      </p:sp>
      <p:sp>
        <p:nvSpPr>
          <p:cNvPr id="15" name="Rectangle 14"/>
          <p:cNvSpPr/>
          <p:nvPr/>
        </p:nvSpPr>
        <p:spPr>
          <a:xfrm>
            <a:off x="4299134" y="2592610"/>
            <a:ext cx="1074351" cy="2657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Guest OS</a:t>
            </a:r>
          </a:p>
        </p:txBody>
      </p:sp>
      <p:sp>
        <p:nvSpPr>
          <p:cNvPr id="16" name="Rectangle 15"/>
          <p:cNvSpPr/>
          <p:nvPr/>
        </p:nvSpPr>
        <p:spPr>
          <a:xfrm>
            <a:off x="567180" y="1800983"/>
            <a:ext cx="1075923" cy="7916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dirty="0">
                <a:solidFill>
                  <a:srgbClr val="FFFFFF"/>
                </a:solidFill>
                <a:latin typeface="Segoe UI"/>
              </a:rPr>
              <a:t>Bins/Libs</a:t>
            </a:r>
            <a:endParaRPr lang="en-US" dirty="0">
              <a:solidFill>
                <a:srgbClr val="FFFFFF"/>
              </a:solidFill>
              <a:latin typeface="Segoe UI"/>
            </a:endParaRPr>
          </a:p>
        </p:txBody>
      </p:sp>
      <p:sp>
        <p:nvSpPr>
          <p:cNvPr id="18" name="Rectangle 17"/>
          <p:cNvSpPr/>
          <p:nvPr/>
        </p:nvSpPr>
        <p:spPr>
          <a:xfrm>
            <a:off x="2430797" y="1800979"/>
            <a:ext cx="1075923" cy="7916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dirty="0">
                <a:solidFill>
                  <a:srgbClr val="FFFFFF"/>
                </a:solidFill>
                <a:latin typeface="Segoe UI"/>
              </a:rPr>
              <a:t>Bins/Libs</a:t>
            </a:r>
          </a:p>
        </p:txBody>
      </p:sp>
      <p:sp>
        <p:nvSpPr>
          <p:cNvPr id="19" name="Rectangle 18"/>
          <p:cNvSpPr/>
          <p:nvPr/>
        </p:nvSpPr>
        <p:spPr>
          <a:xfrm>
            <a:off x="4297563" y="1800982"/>
            <a:ext cx="1075923" cy="7916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dirty="0">
                <a:solidFill>
                  <a:srgbClr val="FFFFFF"/>
                </a:solidFill>
                <a:latin typeface="Segoe UI"/>
              </a:rPr>
              <a:t>Bins/Libs</a:t>
            </a:r>
          </a:p>
        </p:txBody>
      </p:sp>
      <p:sp>
        <p:nvSpPr>
          <p:cNvPr id="20" name="Rectangle 19"/>
          <p:cNvSpPr/>
          <p:nvPr/>
        </p:nvSpPr>
        <p:spPr>
          <a:xfrm>
            <a:off x="562459" y="246001"/>
            <a:ext cx="1075923" cy="15549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App A</a:t>
            </a:r>
          </a:p>
        </p:txBody>
      </p:sp>
      <p:sp>
        <p:nvSpPr>
          <p:cNvPr id="21" name="Rectangle 20"/>
          <p:cNvSpPr/>
          <p:nvPr/>
        </p:nvSpPr>
        <p:spPr>
          <a:xfrm>
            <a:off x="2424503" y="260138"/>
            <a:ext cx="1075923" cy="15549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App A’</a:t>
            </a:r>
          </a:p>
        </p:txBody>
      </p:sp>
      <p:sp>
        <p:nvSpPr>
          <p:cNvPr id="22" name="Rectangle 21"/>
          <p:cNvSpPr/>
          <p:nvPr/>
        </p:nvSpPr>
        <p:spPr>
          <a:xfrm>
            <a:off x="4297563" y="260138"/>
            <a:ext cx="1075923" cy="15549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App B</a:t>
            </a:r>
          </a:p>
        </p:txBody>
      </p:sp>
      <p:sp>
        <p:nvSpPr>
          <p:cNvPr id="24" name="Rectangle 23"/>
          <p:cNvSpPr/>
          <p:nvPr/>
        </p:nvSpPr>
        <p:spPr>
          <a:xfrm>
            <a:off x="6487104" y="4939218"/>
            <a:ext cx="1148172" cy="30157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Bins/Libs</a:t>
            </a:r>
          </a:p>
        </p:txBody>
      </p:sp>
      <p:sp>
        <p:nvSpPr>
          <p:cNvPr id="25" name="Rectangle 24"/>
          <p:cNvSpPr/>
          <p:nvPr/>
        </p:nvSpPr>
        <p:spPr>
          <a:xfrm>
            <a:off x="7776636" y="4939218"/>
            <a:ext cx="3516772"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Bins/Libs</a:t>
            </a:r>
          </a:p>
        </p:txBody>
      </p:sp>
      <p:sp>
        <p:nvSpPr>
          <p:cNvPr id="26" name="Rectangle 25"/>
          <p:cNvSpPr/>
          <p:nvPr/>
        </p:nvSpPr>
        <p:spPr>
          <a:xfrm>
            <a:off x="6487103" y="3506750"/>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A</a:t>
            </a:r>
          </a:p>
        </p:txBody>
      </p:sp>
      <p:sp>
        <p:nvSpPr>
          <p:cNvPr id="28" name="Rectangle 27"/>
          <p:cNvSpPr/>
          <p:nvPr/>
        </p:nvSpPr>
        <p:spPr>
          <a:xfrm>
            <a:off x="7194698" y="3511461"/>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A’</a:t>
            </a:r>
          </a:p>
        </p:txBody>
      </p:sp>
      <p:sp>
        <p:nvSpPr>
          <p:cNvPr id="29" name="Rectangle 28"/>
          <p:cNvSpPr/>
          <p:nvPr/>
        </p:nvSpPr>
        <p:spPr>
          <a:xfrm>
            <a:off x="7776638" y="3506749"/>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0" name="Rectangle 29"/>
          <p:cNvSpPr/>
          <p:nvPr/>
        </p:nvSpPr>
        <p:spPr>
          <a:xfrm>
            <a:off x="8358577" y="3506748"/>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1" name="Rectangle 30"/>
          <p:cNvSpPr/>
          <p:nvPr/>
        </p:nvSpPr>
        <p:spPr>
          <a:xfrm>
            <a:off x="9030050" y="3506747"/>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2" name="Rectangle 31"/>
          <p:cNvSpPr/>
          <p:nvPr/>
        </p:nvSpPr>
        <p:spPr>
          <a:xfrm>
            <a:off x="9611988" y="3506746"/>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3" name="Rectangle 32"/>
          <p:cNvSpPr/>
          <p:nvPr/>
        </p:nvSpPr>
        <p:spPr>
          <a:xfrm>
            <a:off x="10260680" y="3506746"/>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4" name="Rectangle 33"/>
          <p:cNvSpPr/>
          <p:nvPr/>
        </p:nvSpPr>
        <p:spPr>
          <a:xfrm>
            <a:off x="10842621" y="3506745"/>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5" name="TextBox 34"/>
          <p:cNvSpPr txBox="1"/>
          <p:nvPr/>
        </p:nvSpPr>
        <p:spPr>
          <a:xfrm>
            <a:off x="6391289" y="670088"/>
            <a:ext cx="5202120" cy="2352361"/>
          </a:xfrm>
          <a:prstGeom prst="rect">
            <a:avLst/>
          </a:prstGeom>
          <a:noFill/>
        </p:spPr>
        <p:txBody>
          <a:bodyPr wrap="square" rtlCol="0">
            <a:spAutoFit/>
          </a:bodyPr>
          <a:lstStyle/>
          <a:p>
            <a:pPr defTabSz="914367">
              <a:defRPr/>
            </a:pPr>
            <a:r>
              <a:rPr lang="en-US" sz="3600" dirty="0">
                <a:latin typeface="Segoe UI"/>
              </a:rPr>
              <a:t>Containers are isolated, but share OS and, where appropriate, bins/libraries</a:t>
            </a:r>
          </a:p>
        </p:txBody>
      </p:sp>
    </p:spTree>
    <p:extLst>
      <p:ext uri="{BB962C8B-B14F-4D97-AF65-F5344CB8AC3E}">
        <p14:creationId xmlns:p14="http://schemas.microsoft.com/office/powerpoint/2010/main" val="33476291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06500" y="152351"/>
            <a:ext cx="11709400" cy="6362749"/>
          </a:xfrm>
        </p:spPr>
        <p:txBody>
          <a:bodyPr/>
          <a:lstStyle/>
          <a:p>
            <a:r>
              <a:rPr lang="en-US" sz="16600" dirty="0"/>
              <a:t>Docker, </a:t>
            </a:r>
            <a:br>
              <a:rPr lang="en-US" sz="16600" dirty="0"/>
            </a:br>
            <a:r>
              <a:rPr lang="en-US" sz="16600" dirty="0"/>
              <a:t>	Docker, </a:t>
            </a:r>
            <a:br>
              <a:rPr lang="en-US" sz="16600" dirty="0"/>
            </a:br>
            <a:r>
              <a:rPr lang="en-US" sz="16600" dirty="0"/>
              <a:t>		Docker</a:t>
            </a:r>
          </a:p>
        </p:txBody>
      </p:sp>
    </p:spTree>
    <p:extLst>
      <p:ext uri="{BB962C8B-B14F-4D97-AF65-F5344CB8AC3E}">
        <p14:creationId xmlns:p14="http://schemas.microsoft.com/office/powerpoint/2010/main" val="2403416353"/>
      </p:ext>
    </p:extLst>
  </p:cSld>
  <p:clrMapOvr>
    <a:masterClrMapping/>
  </p:clrMapOvr>
  <p:transition>
    <p:fade/>
  </p:transition>
</p:sld>
</file>

<file path=ppt/theme/theme1.xml><?xml version="1.0" encoding="utf-8"?>
<a:theme xmlns:a="http://schemas.openxmlformats.org/drawingml/2006/main" name="MSVID_White_16x9_2012-08-18">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Product_Brand_template_16-9_WHITE_Cyan-accent_wLogo" id="{A3B6D657-96C9-40A3-A82E-E7B855124956}" vid="{E38D32FA-76BA-478E-B030-10EE2B3A473B}"/>
    </a:ext>
  </a:extLst>
</a:theme>
</file>

<file path=ppt/theme/theme2.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1186</TotalTime>
  <Words>3869</Words>
  <Application>Microsoft Office PowerPoint</Application>
  <PresentationFormat>Widescreen</PresentationFormat>
  <Paragraphs>749</Paragraphs>
  <Slides>69</Slides>
  <Notes>51</Notes>
  <HiddenSlides>5</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69</vt:i4>
      </vt:variant>
    </vt:vector>
  </HeadingPairs>
  <TitlesOfParts>
    <vt:vector size="81" baseType="lpstr">
      <vt:lpstr>Arial</vt:lpstr>
      <vt:lpstr>Calibri</vt:lpstr>
      <vt:lpstr>Consolas</vt:lpstr>
      <vt:lpstr>Corbel</vt:lpstr>
      <vt:lpstr>Helvetica Neue</vt:lpstr>
      <vt:lpstr>Segoe UI</vt:lpstr>
      <vt:lpstr>Segoe UI Light</vt:lpstr>
      <vt:lpstr>Segoe UI Semibold</vt:lpstr>
      <vt:lpstr>Segoe UI Semilight</vt:lpstr>
      <vt:lpstr>Wingdings</vt:lpstr>
      <vt:lpstr>MSVID_White_16x9_2012-08-18</vt:lpstr>
      <vt:lpstr>1_5-30711_TR22_BO_CT_Template</vt:lpstr>
      <vt:lpstr>Docker Fundamentals Getting Started with  Container Technologies </vt:lpstr>
      <vt:lpstr>Before Container Standards</vt:lpstr>
      <vt:lpstr>Shipping Containers Invented</vt:lpstr>
      <vt:lpstr>What is a container?</vt:lpstr>
      <vt:lpstr>What is a container?</vt:lpstr>
      <vt:lpstr>What is a container?</vt:lpstr>
      <vt:lpstr>What is a container?</vt:lpstr>
      <vt:lpstr>PowerPoint Presentation</vt:lpstr>
      <vt:lpstr>Docker,   Docker,    Docker</vt:lpstr>
      <vt:lpstr>PowerPoint Presentation</vt:lpstr>
      <vt:lpstr>Container runtimes other than Docker</vt:lpstr>
      <vt:lpstr>PowerPoint Presentation</vt:lpstr>
      <vt:lpstr>What about Windows?</vt:lpstr>
      <vt:lpstr>What is a Windows container?</vt:lpstr>
      <vt:lpstr>What is a Windows container?</vt:lpstr>
      <vt:lpstr>Just like Linux containers…. With a bonus.</vt:lpstr>
      <vt:lpstr>Why containers?</vt:lpstr>
      <vt:lpstr>How do containers make it easier?</vt:lpstr>
      <vt:lpstr>Containers</vt:lpstr>
      <vt:lpstr>Docker Specifics</vt:lpstr>
      <vt:lpstr>Terminology</vt:lpstr>
      <vt:lpstr>Docker Run</vt:lpstr>
      <vt:lpstr>Terminology</vt:lpstr>
      <vt:lpstr>Demo – 20 Web Servers        faster than you can count to ...</vt:lpstr>
      <vt:lpstr>A Dockerfile is your “recipe”</vt:lpstr>
      <vt:lpstr>Docker Build</vt:lpstr>
      <vt:lpstr>Image Registries </vt:lpstr>
      <vt:lpstr>Image Registries</vt:lpstr>
      <vt:lpstr>Demo – Build a new image and share it       </vt:lpstr>
      <vt:lpstr>You can do containers your way….</vt:lpstr>
      <vt:lpstr>PowerPoint Presentation</vt:lpstr>
      <vt:lpstr>Windows Containers on Windows VMs</vt:lpstr>
      <vt:lpstr>Azure App Service Web apps for Linux </vt:lpstr>
      <vt:lpstr>PowerPoint Presentation</vt:lpstr>
      <vt:lpstr>Demo – Run images on the Cloud       </vt:lpstr>
      <vt:lpstr>Multiple containers (ssshhhh don’t say microservices)</vt:lpstr>
      <vt:lpstr>Docker Compose </vt:lpstr>
      <vt:lpstr>Demo – Compose locally       </vt:lpstr>
      <vt:lpstr>Automation and Management</vt:lpstr>
      <vt:lpstr>Composition and Orchestration</vt:lpstr>
      <vt:lpstr>Composition and Orchestration</vt:lpstr>
      <vt:lpstr>Composition and Orchestration</vt:lpstr>
      <vt:lpstr>Composition and Orchestration</vt:lpstr>
      <vt:lpstr>Azure Container Services</vt:lpstr>
      <vt:lpstr>Handling machine failures</vt:lpstr>
      <vt:lpstr>Composition and Orchestration</vt:lpstr>
      <vt:lpstr>Azure Container Service</vt:lpstr>
      <vt:lpstr>Demo – Swarm       </vt:lpstr>
      <vt:lpstr>What about…</vt:lpstr>
      <vt:lpstr>Licensing</vt:lpstr>
      <vt:lpstr>Patching and Updates</vt:lpstr>
      <vt:lpstr>Patching and Updates</vt:lpstr>
      <vt:lpstr>Patching and Updates</vt:lpstr>
      <vt:lpstr>Patching and Updates</vt:lpstr>
      <vt:lpstr>Patching and Updates</vt:lpstr>
      <vt:lpstr>Patching and Updates</vt:lpstr>
      <vt:lpstr>Patching and Updates</vt:lpstr>
      <vt:lpstr>Patching and Updates</vt:lpstr>
      <vt:lpstr>Patching and Updates</vt:lpstr>
      <vt:lpstr>Patching and Updates</vt:lpstr>
      <vt:lpstr>PowerPoint Presentation</vt:lpstr>
      <vt:lpstr>VS Code</vt:lpstr>
      <vt:lpstr>Think Differently</vt:lpstr>
      <vt:lpstr>Additional Information </vt:lpstr>
      <vt:lpstr>PowerPoint Presentation</vt:lpstr>
      <vt:lpstr>Common questions</vt:lpstr>
      <vt:lpstr>Identify the scaling boundaries</vt:lpstr>
      <vt:lpstr>Data center without containers</vt:lpstr>
      <vt:lpstr>Data center with containers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a container?</dc:title>
  <dc:creator>James Sturtevant</dc:creator>
  <cp:lastModifiedBy>James Sturtevant</cp:lastModifiedBy>
  <cp:revision>101</cp:revision>
  <dcterms:created xsi:type="dcterms:W3CDTF">2016-03-28T20:48:44Z</dcterms:created>
  <dcterms:modified xsi:type="dcterms:W3CDTF">2017-03-02T20:50:19Z</dcterms:modified>
</cp:coreProperties>
</file>